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48"/>
  </p:notesMasterIdLst>
  <p:handoutMasterIdLst>
    <p:handoutMasterId r:id="rId49"/>
  </p:handoutMasterIdLst>
  <p:sldIdLst>
    <p:sldId id="415" r:id="rId2"/>
    <p:sldId id="416" r:id="rId3"/>
    <p:sldId id="417" r:id="rId4"/>
    <p:sldId id="418" r:id="rId5"/>
    <p:sldId id="419" r:id="rId6"/>
    <p:sldId id="256" r:id="rId7"/>
    <p:sldId id="258" r:id="rId8"/>
    <p:sldId id="307" r:id="rId9"/>
    <p:sldId id="383" r:id="rId10"/>
    <p:sldId id="350" r:id="rId11"/>
    <p:sldId id="321" r:id="rId12"/>
    <p:sldId id="266" r:id="rId13"/>
    <p:sldId id="380" r:id="rId14"/>
    <p:sldId id="382" r:id="rId15"/>
    <p:sldId id="351" r:id="rId16"/>
    <p:sldId id="352" r:id="rId17"/>
    <p:sldId id="379" r:id="rId18"/>
    <p:sldId id="409" r:id="rId19"/>
    <p:sldId id="407" r:id="rId20"/>
    <p:sldId id="408" r:id="rId21"/>
    <p:sldId id="410" r:id="rId22"/>
    <p:sldId id="411" r:id="rId23"/>
    <p:sldId id="412" r:id="rId24"/>
    <p:sldId id="347" r:id="rId25"/>
    <p:sldId id="265" r:id="rId26"/>
    <p:sldId id="322" r:id="rId27"/>
    <p:sldId id="400" r:id="rId28"/>
    <p:sldId id="315" r:id="rId29"/>
    <p:sldId id="316" r:id="rId30"/>
    <p:sldId id="344" r:id="rId31"/>
    <p:sldId id="385" r:id="rId32"/>
    <p:sldId id="414" r:id="rId33"/>
    <p:sldId id="340" r:id="rId34"/>
    <p:sldId id="396" r:id="rId35"/>
    <p:sldId id="386" r:id="rId36"/>
    <p:sldId id="387" r:id="rId37"/>
    <p:sldId id="388" r:id="rId38"/>
    <p:sldId id="389" r:id="rId39"/>
    <p:sldId id="390" r:id="rId40"/>
    <p:sldId id="391" r:id="rId41"/>
    <p:sldId id="402" r:id="rId42"/>
    <p:sldId id="392" r:id="rId43"/>
    <p:sldId id="393" r:id="rId44"/>
    <p:sldId id="394" r:id="rId45"/>
    <p:sldId id="406" r:id="rId46"/>
    <p:sldId id="413" r:id="rId47"/>
  </p:sldIdLst>
  <p:sldSz cx="9144000" cy="6858000" type="screen4x3"/>
  <p:notesSz cx="6858000" cy="9296400"/>
  <p:defaultTextStyle>
    <a:defPPr>
      <a:defRPr lang="en-US"/>
    </a:defPPr>
    <a:lvl1pPr algn="l"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800" kern="1200">
        <a:solidFill>
          <a:schemeClr val="tx1"/>
        </a:solidFill>
        <a:latin typeface="Arial" charset="0"/>
        <a:ea typeface="+mn-ea"/>
        <a:cs typeface="+mn-cs"/>
      </a:defRPr>
    </a:lvl2pPr>
    <a:lvl3pPr marL="914400" algn="l" rtl="0" fontAlgn="base">
      <a:spcBef>
        <a:spcPct val="0"/>
      </a:spcBef>
      <a:spcAft>
        <a:spcPct val="0"/>
      </a:spcAft>
      <a:defRPr sz="800" kern="1200">
        <a:solidFill>
          <a:schemeClr val="tx1"/>
        </a:solidFill>
        <a:latin typeface="Arial" charset="0"/>
        <a:ea typeface="+mn-ea"/>
        <a:cs typeface="+mn-cs"/>
      </a:defRPr>
    </a:lvl3pPr>
    <a:lvl4pPr marL="1371600" algn="l" rtl="0" fontAlgn="base">
      <a:spcBef>
        <a:spcPct val="0"/>
      </a:spcBef>
      <a:spcAft>
        <a:spcPct val="0"/>
      </a:spcAft>
      <a:defRPr sz="800" kern="1200">
        <a:solidFill>
          <a:schemeClr val="tx1"/>
        </a:solidFill>
        <a:latin typeface="Arial" charset="0"/>
        <a:ea typeface="+mn-ea"/>
        <a:cs typeface="+mn-cs"/>
      </a:defRPr>
    </a:lvl4pPr>
    <a:lvl5pPr marL="1828800" algn="l" rtl="0" fontAlgn="base">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9900"/>
    <a:srgbClr val="3399FF"/>
    <a:srgbClr val="FFFF00"/>
    <a:srgbClr val="E6B4EA"/>
    <a:srgbClr val="BBE3BD"/>
    <a:srgbClr val="FF9966"/>
    <a:srgbClr val="D1D3CB"/>
    <a:srgbClr val="F4FA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83" autoAdjust="0"/>
    <p:restoredTop sz="96621" autoAdjust="0"/>
  </p:normalViewPr>
  <p:slideViewPr>
    <p:cSldViewPr snapToGrid="0">
      <p:cViewPr>
        <p:scale>
          <a:sx n="100" d="100"/>
          <a:sy n="100" d="100"/>
        </p:scale>
        <p:origin x="-696" y="798"/>
      </p:cViewPr>
      <p:guideLst>
        <p:guide orient="horz" pos="2160"/>
        <p:guide pos="288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5658"/>
    </p:cViewPr>
  </p:sorterViewPr>
  <p:notesViewPr>
    <p:cSldViewPr snapToGrid="0">
      <p:cViewPr>
        <p:scale>
          <a:sx n="100" d="100"/>
          <a:sy n="100" d="100"/>
        </p:scale>
        <p:origin x="-192" y="93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68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68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821AA1-3E59-4624-86A9-9051044C2BB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08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09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BE0C0EE-B8C7-4EDC-BD68-1B6D10B689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22A592-50BC-402B-B4BD-7B4BFAD4B511}" type="slidenum">
              <a:rPr lang="en-US" smtClean="0"/>
              <a:pPr/>
              <a:t>6</a:t>
            </a:fld>
            <a:endParaRPr 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C44F615-5CCB-48E4-95CF-F85FF074D4B0}" type="slidenum">
              <a:rPr lang="en-US" smtClean="0"/>
              <a:pPr/>
              <a:t>16</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6533507-0D1D-410F-A022-5F77618EE997}" type="slidenum">
              <a:rPr lang="en-US" smtClean="0"/>
              <a:pPr/>
              <a:t>17</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DD7AC43-2988-4BB4-9E85-C5F2018EC8CB}" type="slidenum">
              <a:rPr lang="en-US" smtClean="0"/>
              <a:pPr/>
              <a:t>24</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These are common terms used on the radio in most services.  They have come to be used over the years because they are the easiest to understand.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EB99194-C6F2-432D-B7B5-3F898DF42BE7}" type="slidenum">
              <a:rPr lang="en-US" smtClean="0"/>
              <a:pPr/>
              <a:t>25</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This slide is self explanatory.</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75EF6E4-D478-44F5-8842-475CD04E9DFA}" type="slidenum">
              <a:rPr lang="en-US" smtClean="0"/>
              <a:pPr/>
              <a:t>26</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Each high tier radio contains 32 zones with 16 talkgroups available in each zone.  The left white oval button is the zone button and corresponds to the word appearing above it.  At this time depress the zone button and then 1.  You are now on zone 1, TG 1 or the HAILING channel.  This will be used to call people when it is unknown what talk group they are monitoring and should be included in your scan list which will be explained later.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D1BE2C1-DDB4-4449-B632-93998AC6DD91}" type="slidenum">
              <a:rPr lang="en-US" smtClean="0"/>
              <a:pPr/>
              <a:t>27</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Each high tier radio contains 32 zones with 16 talkgroups available in each zone.  The left white oval button is the zone button and corresponds to the word appearing above it.  At this time depress the zone button and then 1.  You are now on zone 1, TG 1 or the HAILING channel.  This will be used to call people when it is unknown what talk group they are monitoring and should be included in your scan list which will be explained later.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9437738-5F16-43EB-A63D-BA5BE09EC056}" type="slidenum">
              <a:rPr lang="en-US" smtClean="0"/>
              <a:pPr/>
              <a:t>28</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The center white button with two dots corresponds to the word call. Write down your radio number here_____________________.  It should be a 6 digit starting with 710xxx</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6293FDB-A717-44E4-90B6-04AAA35EDACD}" type="slidenum">
              <a:rPr lang="en-US" smtClean="0"/>
              <a:pPr/>
              <a:t>29</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Divide the class into A’s and B’s.  All A’s, determine your neighbors number.  At this time we will call our neighbors.  Press the call button, key in your neighbors number, press the PTT button.  You will hear a ringing sound, they will hear a double beep.  For the called party to answer, depress the call button and then the PTT button and say “GO AHEAD”.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B6D7AAF-FA5A-49BB-8699-3587532D787A}" type="slidenum">
              <a:rPr lang="en-US" smtClean="0"/>
              <a:pPr/>
              <a:t>30</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AFA9F56-E48B-45FC-A0A5-C8DF3776F9C5}" type="slidenum">
              <a:rPr lang="en-US" smtClean="0"/>
              <a:pPr/>
              <a:t>31</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3FAA38-76A5-4D38-94B3-5301F8555880}" type="slidenum">
              <a:rPr lang="en-US" smtClean="0"/>
              <a:pPr/>
              <a:t>7</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smtClean="0"/>
              <a:t>MARCS </a:t>
            </a:r>
            <a:r>
              <a:rPr lang="en-US" smtClean="0"/>
              <a:t>is an 800 MHz digital, trunked, state of the art communications system.  Unlike conventional systems it is controlled entirely by a computer system linking all frequencies and tower sites in the system together.</a:t>
            </a:r>
          </a:p>
          <a:p>
            <a:pPr eaLnBrk="1" hangingPunct="1"/>
            <a:r>
              <a:rPr lang="en-US" smtClean="0"/>
              <a:t>There are 200 towers built across the state establishing the backbone of the system.  These tower sites are linked by T-1 lines to the State of Ohio Computer Center in Columbus.  Additionally each site has a generator in the event of power outages making the system almost disaster proof.  This tower package runs between $750,000 and 1 Million dollars per site.  Some equipment is on towers owned by others and in some cases the State has partnered with the local governments making the system more robust in those areas.  In these cases both physical equipment and radio frequency pairs have been shared saving the taxpayers many dollars.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18933C67-581D-4A22-B7F0-822B6900A6E8}" type="slidenum">
              <a:rPr lang="en-US" sz="1200"/>
              <a:pPr algn="r"/>
              <a:t>32</a:t>
            </a:fld>
            <a:endParaRPr lang="en-US" sz="1200"/>
          </a:p>
        </p:txBody>
      </p:sp>
      <p:sp>
        <p:nvSpPr>
          <p:cNvPr id="69635" name="Rectangle 2"/>
          <p:cNvSpPr>
            <a:spLocks noRo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3AE119B-DF29-4DF1-BF2C-A09F433706A3}" type="slidenum">
              <a:rPr lang="en-US" smtClean="0"/>
              <a:pPr/>
              <a:t>33</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4EC0830-F9A4-40BB-A174-E5BF711DAB3F}" type="slidenum">
              <a:rPr lang="en-US" smtClean="0"/>
              <a:pPr/>
              <a:t>8</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The backbone of the system is a series of 200 towers across the state equipped with the frequency pairs for that area and a T-1 computer line back to Columbus to the computer center.  These sites are supported by a generator in case of power outage.  The generators are powered by propane or diesel.  Fuel levels are monitored in Columbus.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4478110-C1FD-47B3-9EA0-64501F713527}" type="slidenum">
              <a:rPr lang="en-US" smtClean="0"/>
              <a:pPr/>
              <a:t>9</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These are the agencies that are now committed to the system.  Most are are on line now.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B2C7AC6-83D9-4198-9B4E-6E9A0D9E0227}" type="slidenum">
              <a:rPr lang="en-US" smtClean="0"/>
              <a:pPr/>
              <a:t>10</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Talk groups put people with similar interests together so that they can operate without interfering with others.  This type of system allows us to have operations on the same system with Ohio State Highway Patrol, Combined operations with Agriculture, sustained operations during disasters with OEMA and local health and EMA officials.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EC93A73-1998-44F2-AC7E-3A7BAD6F4462}" type="slidenum">
              <a:rPr lang="en-US" smtClean="0"/>
              <a:pPr/>
              <a:t>11</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Public Health in Ohio has not had radio communications in recent history.  The involvement in the MARCS project guarantees us statewide coverage.  The talk groups that have been developed for these radios reflect how we need to function in the day to day operations and how we need to function during a crises.  We have full interoperability with other state agencies and some local agencies, depending on how they have set up their radios.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6423580-2F75-4686-B7C5-5F2AA41D6708}" type="slidenum">
              <a:rPr lang="en-US" smtClean="0"/>
              <a:pPr/>
              <a:t>12</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All radios housed at ODH are programmed the same and all Local HD radios are programmed the same.  For locals this includes Zone 1 which has all local existing talk groups including the local health department, hospitals and sheriff’s departments.  In cases where locals have existing 800 MHz talkgroups they show up here or in a separate zone at the end, usually zone 27.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C9A5042-A388-4E9F-AEE7-E7E94C4EEB97}" type="slidenum">
              <a:rPr lang="en-US" smtClean="0"/>
              <a:pPr/>
              <a:t>13</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D1056F1-6FE0-48A0-A3DD-6BEBDC15FF16}" type="slidenum">
              <a:rPr lang="en-US" smtClean="0"/>
              <a:pPr/>
              <a:t>15</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5E8822-9F30-4C4D-B3E9-FCEDB1E72444}"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124A54-10D6-406B-8D92-D09A2726AD62}"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032896-CA0D-4E97-B520-15E4297D70B0}"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4ECC58B-29A7-465A-98A5-A49AB64C28D6}"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CDA3CB-D536-4D8D-9090-39E821744B92}" type="slidenum">
              <a:rPr lang="en-US"/>
              <a:pPr>
                <a:defRPr/>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7E89D7-5E59-4ECC-92A8-8144E3D56FB7}" type="slidenum">
              <a:rPr lang="en-US"/>
              <a:pPr>
                <a:defRPr/>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8FF90-222A-4409-A10A-0F3B07D4CCF6}" type="slidenum">
              <a:rPr lang="en-US"/>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2A266F-AA2F-41B2-9FB7-29F1E9195421}"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433339-6954-4189-8103-5C67B81A4942}"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FA9BB1-F57F-4A45-A88F-0EAC5B3772B3}"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DAC2B2-F909-4362-AE09-D0CE227902E6}"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1E2580-FF7D-412F-9802-09A8D85AB1A2}"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CC47FB-A38F-4FD4-918E-965CAC41D755}"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5D2E52-F881-43C0-9263-EA22E0492AE6}"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512212-69D7-4DB0-B91B-F4A65662B458}"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27FD18-9A89-4FBA-8325-8BE4FAE2572E}"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5CB39F1-3649-4B18-B4AF-00899BA08202}" type="slidenum">
              <a:rPr lang="en-US"/>
              <a:pPr>
                <a:defRPr/>
              </a:pPr>
              <a:t>‹#›</a:t>
            </a:fld>
            <a:endParaRPr lang="en-US"/>
          </a:p>
        </p:txBody>
      </p:sp>
      <p:pic>
        <p:nvPicPr>
          <p:cNvPr id="1031" name="Picture 9" descr="GDAHA"/>
          <p:cNvPicPr>
            <a:picLocks noChangeAspect="1" noChangeArrowheads="1"/>
          </p:cNvPicPr>
          <p:nvPr userDrawn="1"/>
        </p:nvPicPr>
        <p:blipFill>
          <a:blip r:embed="rId18" cstate="print"/>
          <a:srcRect/>
          <a:stretch>
            <a:fillRect/>
          </a:stretch>
        </p:blipFill>
        <p:spPr bwMode="auto">
          <a:xfrm>
            <a:off x="347663" y="6400800"/>
            <a:ext cx="1519237"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dbmagilvy@mvh.org"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mailto:bill.white@khnetwork.org" TargetMode="External"/><Relationship Id="rId5" Type="http://schemas.openxmlformats.org/officeDocument/2006/relationships/hyperlink" Target="mailto:larchj@childrensdayton.org" TargetMode="External"/><Relationship Id="rId4" Type="http://schemas.openxmlformats.org/officeDocument/2006/relationships/hyperlink" Target="mailto:brian.kuntz@khnetwork.or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linco.com/pdf.fil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smtClean="0"/>
              <a:t>Communications</a:t>
            </a:r>
          </a:p>
        </p:txBody>
      </p:sp>
      <p:sp>
        <p:nvSpPr>
          <p:cNvPr id="2051" name="Content Placeholder 2"/>
          <p:cNvSpPr>
            <a:spLocks noGrp="1"/>
          </p:cNvSpPr>
          <p:nvPr>
            <p:ph idx="1"/>
          </p:nvPr>
        </p:nvSpPr>
        <p:spPr/>
        <p:txBody>
          <a:bodyPr/>
          <a:lstStyle/>
          <a:p>
            <a:pPr eaLnBrk="1" hangingPunct="1"/>
            <a:r>
              <a:rPr lang="en-US" b="1" smtClean="0"/>
              <a:t>Hospital incident command system</a:t>
            </a:r>
            <a:r>
              <a:rPr lang="en-US" smtClean="0"/>
              <a:t> </a:t>
            </a:r>
          </a:p>
          <a:p>
            <a:pPr lvl="1" eaLnBrk="1" hangingPunct="1"/>
            <a:r>
              <a:rPr lang="en-US" smtClean="0"/>
              <a:t>Incident Commander</a:t>
            </a:r>
          </a:p>
          <a:p>
            <a:pPr lvl="1" eaLnBrk="1" hangingPunct="1"/>
            <a:r>
              <a:rPr lang="en-US" smtClean="0"/>
              <a:t>Operations Chief</a:t>
            </a:r>
          </a:p>
          <a:p>
            <a:pPr lvl="1" eaLnBrk="1" hangingPunct="1"/>
            <a:r>
              <a:rPr lang="en-US" smtClean="0"/>
              <a:t>Planning Chief</a:t>
            </a:r>
          </a:p>
          <a:p>
            <a:pPr lvl="1" eaLnBrk="1" hangingPunct="1"/>
            <a:r>
              <a:rPr lang="en-US" smtClean="0"/>
              <a:t>Logistics Chief</a:t>
            </a:r>
          </a:p>
          <a:p>
            <a:pPr lvl="2" eaLnBrk="1" hangingPunct="1"/>
            <a:r>
              <a:rPr lang="en-US" smtClean="0">
                <a:solidFill>
                  <a:srgbClr val="FF0000"/>
                </a:solidFill>
              </a:rPr>
              <a:t>Communications</a:t>
            </a:r>
          </a:p>
          <a:p>
            <a:pPr lvl="1" eaLnBrk="1" hangingPunct="1"/>
            <a:r>
              <a:rPr lang="en-US" smtClean="0"/>
              <a:t>Finance Chief</a:t>
            </a:r>
          </a:p>
        </p:txBody>
      </p:sp>
      <p:sp>
        <p:nvSpPr>
          <p:cNvPr id="4" name="Slide Number Placeholder 3"/>
          <p:cNvSpPr>
            <a:spLocks noGrp="1"/>
          </p:cNvSpPr>
          <p:nvPr>
            <p:ph type="sldNum" sz="quarter" idx="12"/>
          </p:nvPr>
        </p:nvSpPr>
        <p:spPr/>
        <p:txBody>
          <a:bodyPr/>
          <a:lstStyle/>
          <a:p>
            <a:pPr>
              <a:defRPr/>
            </a:pPr>
            <a:fld id="{7AFB13B7-E7C3-4D58-AA25-183102274DED}" type="slidenum">
              <a:rPr lang="en-US"/>
              <a:pPr>
                <a:defRPr/>
              </a:pPr>
              <a:t>1</a:t>
            </a:fld>
            <a:endParaRPr lang="en-US"/>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Let’s Talk </a:t>
            </a:r>
            <a:r>
              <a:rPr lang="en-US" b="1" smtClean="0">
                <a:solidFill>
                  <a:srgbClr val="FF0000"/>
                </a:solidFill>
                <a:effectLst>
                  <a:outerShdw blurRad="38100" dist="38100" dir="2700000" algn="tl">
                    <a:srgbClr val="000000"/>
                  </a:outerShdw>
                </a:effectLst>
              </a:rPr>
              <a:t>Talkgroups</a:t>
            </a:r>
          </a:p>
        </p:txBody>
      </p:sp>
      <p:sp>
        <p:nvSpPr>
          <p:cNvPr id="244739" name="Rectangle 3"/>
          <p:cNvSpPr>
            <a:spLocks noGrp="1" noChangeArrowheads="1"/>
          </p:cNvSpPr>
          <p:nvPr>
            <p:ph type="body" sz="half" idx="1"/>
          </p:nvPr>
        </p:nvSpPr>
        <p:spPr>
          <a:xfrm>
            <a:off x="457200" y="1450975"/>
            <a:ext cx="4038600" cy="4903788"/>
          </a:xfrm>
        </p:spPr>
        <p:txBody>
          <a:bodyPr rtlCol="0">
            <a:normAutofit/>
          </a:bodyPr>
          <a:lstStyle/>
          <a:p>
            <a:pPr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Think of the radio as a filing cabinet</a:t>
            </a:r>
          </a:p>
          <a:p>
            <a:pPr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It has 32 drawers, we call them </a:t>
            </a:r>
            <a:r>
              <a:rPr lang="en-US" sz="2000" b="1" smtClean="0">
                <a:solidFill>
                  <a:srgbClr val="FF0000"/>
                </a:solidFill>
                <a:effectLst>
                  <a:outerShdw blurRad="38100" dist="38100" dir="2700000" algn="tl">
                    <a:srgbClr val="000000"/>
                  </a:outerShdw>
                </a:effectLst>
              </a:rPr>
              <a:t>Zones</a:t>
            </a:r>
          </a:p>
          <a:p>
            <a:pPr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In the drawers, or zones, there are up to 16 files </a:t>
            </a:r>
            <a:r>
              <a:rPr lang="en-US" sz="2000" b="1" smtClean="0">
                <a:solidFill>
                  <a:srgbClr val="FF0000"/>
                </a:solidFill>
                <a:effectLst>
                  <a:outerShdw blurRad="38100" dist="38100" dir="2700000" algn="tl">
                    <a:srgbClr val="000000"/>
                  </a:outerShdw>
                </a:effectLst>
              </a:rPr>
              <a:t>Talkgroups</a:t>
            </a:r>
          </a:p>
          <a:p>
            <a:pPr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Talkgroups are not specific frequencies but are assigned differing frequencies from time to time</a:t>
            </a:r>
          </a:p>
          <a:p>
            <a:pPr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Everyone working on a particular file (event, situation) gets in that talkgroup</a:t>
            </a:r>
          </a:p>
          <a:p>
            <a:pPr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When you want to talk to someone not in your talkgroup, you go to their TG, or you can Private Call them</a:t>
            </a:r>
          </a:p>
        </p:txBody>
      </p:sp>
      <p:pic>
        <p:nvPicPr>
          <p:cNvPr id="11268" name="Picture 4" descr="aav1hvul[1]"/>
          <p:cNvPicPr>
            <a:picLocks noGrp="1" noChangeAspect="1" noChangeArrowheads="1"/>
          </p:cNvPicPr>
          <p:nvPr>
            <p:ph sz="quarter" idx="2"/>
          </p:nvPr>
        </p:nvPicPr>
        <p:blipFill>
          <a:blip r:embed="rId3" cstate="print"/>
          <a:srcRect/>
          <a:stretch>
            <a:fillRect/>
          </a:stretch>
        </p:blipFill>
        <p:spPr>
          <a:xfrm>
            <a:off x="5251450" y="1600200"/>
            <a:ext cx="2832100" cy="2185988"/>
          </a:xfrm>
          <a:noFill/>
        </p:spPr>
      </p:pic>
      <p:sp>
        <p:nvSpPr>
          <p:cNvPr id="11269"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4CDFDE5-40C1-4D86-A74D-255218BAF39A}" type="slidenum">
              <a:rPr lang="en-US" sz="1400" smtClean="0">
                <a:solidFill>
                  <a:schemeClr val="tx1"/>
                </a:solidFill>
              </a:rPr>
              <a:pPr/>
              <a:t>10</a:t>
            </a:fld>
            <a:endParaRPr lang="en-US" sz="1400" smtClean="0">
              <a:solidFill>
                <a:schemeClr val="tx1"/>
              </a:solidFill>
            </a:endParaRPr>
          </a:p>
        </p:txBody>
      </p:sp>
      <p:pic>
        <p:nvPicPr>
          <p:cNvPr id="11270" name="Picture 9"/>
          <p:cNvPicPr>
            <a:picLocks noChangeAspect="1" noChangeArrowheads="1"/>
          </p:cNvPicPr>
          <p:nvPr/>
        </p:nvPicPr>
        <p:blipFill>
          <a:blip r:embed="rId4" cstate="print"/>
          <a:srcRect/>
          <a:stretch>
            <a:fillRect/>
          </a:stretch>
        </p:blipFill>
        <p:spPr bwMode="auto">
          <a:xfrm>
            <a:off x="4953000" y="1447800"/>
            <a:ext cx="3581400" cy="2290763"/>
          </a:xfrm>
          <a:prstGeom prst="rect">
            <a:avLst/>
          </a:prstGeom>
          <a:noFill/>
          <a:ln w="9525">
            <a:noFill/>
            <a:miter lim="800000"/>
            <a:headEnd/>
            <a:tailEnd/>
          </a:ln>
          <a:effectLst>
            <a:outerShdw dist="107763" dir="2700000" algn="ctr" rotWithShape="0">
              <a:schemeClr val="bg2">
                <a:alpha val="50000"/>
              </a:schemeClr>
            </a:outerShdw>
          </a:effectLst>
        </p:spPr>
      </p:pic>
      <p:sp>
        <p:nvSpPr>
          <p:cNvPr id="11271" name="Line 11"/>
          <p:cNvSpPr>
            <a:spLocks noChangeShapeType="1"/>
          </p:cNvSpPr>
          <p:nvPr/>
        </p:nvSpPr>
        <p:spPr bwMode="auto">
          <a:xfrm flipV="1">
            <a:off x="1798638" y="1876425"/>
            <a:ext cx="5287962" cy="565150"/>
          </a:xfrm>
          <a:prstGeom prst="line">
            <a:avLst/>
          </a:prstGeom>
          <a:noFill/>
          <a:ln w="9525">
            <a:solidFill>
              <a:srgbClr val="FF3300"/>
            </a:solidFill>
            <a:round/>
            <a:headEnd/>
            <a:tailEnd type="triangle" w="med" len="med"/>
          </a:ln>
        </p:spPr>
        <p:txBody>
          <a:bodyPr/>
          <a:lstStyle/>
          <a:p>
            <a:endParaRPr lang="en-US"/>
          </a:p>
        </p:txBody>
      </p:sp>
      <p:sp>
        <p:nvSpPr>
          <p:cNvPr id="11272" name="Line 13"/>
          <p:cNvSpPr>
            <a:spLocks noChangeShapeType="1"/>
          </p:cNvSpPr>
          <p:nvPr/>
        </p:nvSpPr>
        <p:spPr bwMode="auto">
          <a:xfrm flipV="1">
            <a:off x="4281488" y="2438400"/>
            <a:ext cx="2728912" cy="590550"/>
          </a:xfrm>
          <a:prstGeom prst="line">
            <a:avLst/>
          </a:prstGeom>
          <a:noFill/>
          <a:ln w="9525">
            <a:solidFill>
              <a:srgbClr val="FF3300"/>
            </a:solidFill>
            <a:round/>
            <a:headEnd/>
            <a:tailEnd type="triangle" w="med" len="med"/>
          </a:ln>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xfrm>
            <a:off x="228600" y="228600"/>
            <a:ext cx="8763000" cy="609600"/>
          </a:xfrm>
        </p:spPr>
        <p:txBody>
          <a:bodyPr rtlCol="0">
            <a:normAutofit fontScale="90000"/>
          </a:bodyPr>
          <a:lstStyle/>
          <a:p>
            <a:pPr eaLnBrk="1" fontAlgn="auto" hangingPunct="1">
              <a:spcAft>
                <a:spcPts val="0"/>
              </a:spcAft>
              <a:defRPr/>
            </a:pPr>
            <a:r>
              <a:rPr lang="en-US" sz="4000" b="1" smtClean="0">
                <a:effectLst>
                  <a:outerShdw blurRad="38100" dist="38100" dir="2700000" algn="tl">
                    <a:srgbClr val="FFFFFF"/>
                  </a:outerShdw>
                </a:effectLst>
              </a:rPr>
              <a:t>Zones and Talkgroups</a:t>
            </a:r>
          </a:p>
        </p:txBody>
      </p:sp>
      <p:sp>
        <p:nvSpPr>
          <p:cNvPr id="119811" name="Rectangle 1027"/>
          <p:cNvSpPr>
            <a:spLocks noGrp="1" noChangeArrowheads="1"/>
          </p:cNvSpPr>
          <p:nvPr>
            <p:ph idx="1"/>
          </p:nvPr>
        </p:nvSpPr>
        <p:spPr>
          <a:xfrm>
            <a:off x="381000" y="1143000"/>
            <a:ext cx="8229600" cy="5181600"/>
          </a:xfrm>
        </p:spPr>
        <p:txBody>
          <a:bodyPr rtlCol="0">
            <a:normAutofit/>
          </a:bodyPr>
          <a:lstStyle/>
          <a:p>
            <a:pPr eaLnBrk="1" fontAlgn="auto" hangingPunct="1">
              <a:spcAft>
                <a:spcPts val="0"/>
              </a:spcAft>
              <a:buFont typeface="Arial" pitchFamily="34" charset="0"/>
              <a:buChar char="•"/>
              <a:defRPr/>
            </a:pPr>
            <a:r>
              <a:rPr lang="en-US" smtClean="0">
                <a:effectLst>
                  <a:outerShdw blurRad="38100" dist="38100" dir="2700000" algn="tl">
                    <a:srgbClr val="FFFFFF"/>
                  </a:outerShdw>
                </a:effectLst>
              </a:rPr>
              <a:t>In the ODH plan, there are 19 </a:t>
            </a:r>
            <a:r>
              <a:rPr lang="en-US" smtClean="0">
                <a:solidFill>
                  <a:srgbClr val="FF0000"/>
                </a:solidFill>
                <a:effectLst>
                  <a:outerShdw blurRad="38100" dist="38100" dir="2700000" algn="tl">
                    <a:srgbClr val="000000"/>
                  </a:outerShdw>
                </a:effectLst>
              </a:rPr>
              <a:t>zones</a:t>
            </a:r>
          </a:p>
          <a:p>
            <a:pPr lvl="1" eaLnBrk="1" fontAlgn="auto" hangingPunct="1">
              <a:spcAft>
                <a:spcPts val="0"/>
              </a:spcAft>
              <a:buFont typeface="Arial" pitchFamily="34" charset="0"/>
              <a:buChar char="–"/>
              <a:defRPr/>
            </a:pPr>
            <a:r>
              <a:rPr lang="en-US" sz="2400" smtClean="0">
                <a:effectLst>
                  <a:outerShdw blurRad="38100" dist="38100" dir="2700000" algn="tl">
                    <a:srgbClr val="FFFFFF"/>
                  </a:outerShdw>
                </a:effectLst>
              </a:rPr>
              <a:t>Each zone can have up to 16 </a:t>
            </a:r>
            <a:r>
              <a:rPr lang="en-US" sz="2400" smtClean="0">
                <a:solidFill>
                  <a:srgbClr val="FF0000"/>
                </a:solidFill>
                <a:effectLst>
                  <a:outerShdw blurRad="38100" dist="38100" dir="2700000" algn="tl">
                    <a:srgbClr val="000000"/>
                  </a:outerShdw>
                </a:effectLst>
              </a:rPr>
              <a:t>talkgroups</a:t>
            </a:r>
          </a:p>
          <a:p>
            <a:pPr eaLnBrk="1" fontAlgn="auto" hangingPunct="1">
              <a:spcAft>
                <a:spcPts val="0"/>
              </a:spcAft>
              <a:buFont typeface="Arial" pitchFamily="34" charset="0"/>
              <a:buChar char="•"/>
              <a:defRPr/>
            </a:pPr>
            <a:r>
              <a:rPr lang="en-US" smtClean="0">
                <a:effectLst>
                  <a:outerShdw blurRad="38100" dist="38100" dir="2700000" algn="tl">
                    <a:srgbClr val="FFFFFF"/>
                  </a:outerShdw>
                </a:effectLst>
              </a:rPr>
              <a:t>We will study selected </a:t>
            </a:r>
            <a:r>
              <a:rPr lang="en-US" smtClean="0">
                <a:solidFill>
                  <a:srgbClr val="FF0000"/>
                </a:solidFill>
                <a:effectLst>
                  <a:outerShdw blurRad="38100" dist="38100" dir="2700000" algn="tl">
                    <a:srgbClr val="000000"/>
                  </a:outerShdw>
                </a:effectLst>
              </a:rPr>
              <a:t>zones</a:t>
            </a:r>
            <a:r>
              <a:rPr lang="en-US" smtClean="0">
                <a:effectLst>
                  <a:outerShdw blurRad="38100" dist="38100" dir="2700000" algn="tl">
                    <a:srgbClr val="FFFFFF"/>
                  </a:outerShdw>
                </a:effectLst>
              </a:rPr>
              <a:t> and </a:t>
            </a:r>
            <a:r>
              <a:rPr lang="en-US" smtClean="0">
                <a:solidFill>
                  <a:srgbClr val="FF0000"/>
                </a:solidFill>
                <a:effectLst>
                  <a:outerShdw blurRad="38100" dist="38100" dir="2700000" algn="tl">
                    <a:srgbClr val="000000"/>
                  </a:outerShdw>
                </a:effectLst>
              </a:rPr>
              <a:t>talkgroups</a:t>
            </a:r>
          </a:p>
          <a:p>
            <a:pPr eaLnBrk="1" fontAlgn="auto" hangingPunct="1">
              <a:spcAft>
                <a:spcPts val="0"/>
              </a:spcAft>
              <a:buFont typeface="Arial" pitchFamily="34" charset="0"/>
              <a:buChar char="•"/>
              <a:defRPr/>
            </a:pPr>
            <a:r>
              <a:rPr lang="en-US" smtClean="0">
                <a:effectLst>
                  <a:outerShdw blurRad="38100" dist="38100" dir="2700000" algn="tl">
                    <a:srgbClr val="FFFFFF"/>
                  </a:outerShdw>
                </a:effectLst>
              </a:rPr>
              <a:t>Some </a:t>
            </a:r>
            <a:r>
              <a:rPr lang="en-US" smtClean="0">
                <a:solidFill>
                  <a:srgbClr val="FF0000"/>
                </a:solidFill>
                <a:effectLst>
                  <a:outerShdw blurRad="38100" dist="38100" dir="2700000" algn="tl">
                    <a:srgbClr val="000000"/>
                  </a:outerShdw>
                </a:effectLst>
              </a:rPr>
              <a:t>zones</a:t>
            </a:r>
            <a:r>
              <a:rPr lang="en-US" smtClean="0">
                <a:effectLst>
                  <a:outerShdw blurRad="38100" dist="38100" dir="2700000" algn="tl">
                    <a:srgbClr val="FFFFFF"/>
                  </a:outerShdw>
                </a:effectLst>
              </a:rPr>
              <a:t> and </a:t>
            </a:r>
            <a:r>
              <a:rPr lang="en-US" smtClean="0">
                <a:solidFill>
                  <a:srgbClr val="FF0000"/>
                </a:solidFill>
                <a:effectLst>
                  <a:outerShdw blurRad="38100" dist="38100" dir="2700000" algn="tl">
                    <a:srgbClr val="000000"/>
                  </a:outerShdw>
                </a:effectLst>
              </a:rPr>
              <a:t>talkgroups</a:t>
            </a:r>
            <a:r>
              <a:rPr lang="en-US" smtClean="0">
                <a:effectLst>
                  <a:outerShdw blurRad="38100" dist="38100" dir="2700000" algn="tl">
                    <a:srgbClr val="FFFFFF"/>
                  </a:outerShdw>
                </a:effectLst>
              </a:rPr>
              <a:t> are the same throughout the state (i.e. Zones 8-19 are Hospital Talkgroups)</a:t>
            </a:r>
          </a:p>
          <a:p>
            <a:pPr eaLnBrk="1" fontAlgn="auto" hangingPunct="1">
              <a:spcAft>
                <a:spcPts val="0"/>
              </a:spcAft>
              <a:buFont typeface="Arial" pitchFamily="34" charset="0"/>
              <a:buChar char="•"/>
              <a:defRPr/>
            </a:pPr>
            <a:endParaRPr lang="en-US" smtClean="0">
              <a:solidFill>
                <a:srgbClr val="FF9966"/>
              </a:solidFill>
              <a:effectLst>
                <a:outerShdw blurRad="38100" dist="38100" dir="2700000" algn="tl">
                  <a:srgbClr val="000000"/>
                </a:outerShdw>
              </a:effectLst>
            </a:endParaRPr>
          </a:p>
        </p:txBody>
      </p:sp>
      <p:sp>
        <p:nvSpPr>
          <p:cNvPr id="1229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463B122-9697-44DB-BBE6-F68638097943}" type="slidenum">
              <a:rPr lang="en-US" sz="1400" smtClean="0">
                <a:solidFill>
                  <a:schemeClr val="tx1"/>
                </a:solidFill>
              </a:rPr>
              <a:pPr/>
              <a:t>11</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Radio Configurations</a:t>
            </a:r>
          </a:p>
        </p:txBody>
      </p:sp>
      <p:sp>
        <p:nvSpPr>
          <p:cNvPr id="15365" name="Rectangle 5"/>
          <p:cNvSpPr>
            <a:spLocks noGrp="1" noChangeArrowheads="1"/>
          </p:cNvSpPr>
          <p:nvPr>
            <p:ph idx="1"/>
          </p:nvPr>
        </p:nvSpPr>
        <p:spPr/>
        <p:txBody>
          <a:bodyPr rtlCol="0">
            <a:normAutofit/>
          </a:bodyPr>
          <a:lstStyle/>
          <a:p>
            <a:pPr eaLnBrk="1" fontAlgn="auto" hangingPunct="1">
              <a:spcAft>
                <a:spcPts val="0"/>
              </a:spcAft>
              <a:buFont typeface="Arial" pitchFamily="34" charset="0"/>
              <a:buChar char="•"/>
              <a:defRPr/>
            </a:pPr>
            <a:r>
              <a:rPr lang="en-US" smtClean="0">
                <a:effectLst>
                  <a:outerShdw blurRad="38100" dist="38100" dir="2700000" algn="tl">
                    <a:srgbClr val="FFFFFF"/>
                  </a:outerShdw>
                </a:effectLst>
              </a:rPr>
              <a:t>All Hospital radios are programmed with a similar scheme, with slight variations for each county.</a:t>
            </a:r>
          </a:p>
          <a:p>
            <a:pPr eaLnBrk="1" fontAlgn="auto" hangingPunct="1">
              <a:spcAft>
                <a:spcPts val="0"/>
              </a:spcAft>
              <a:buFont typeface="Arial" pitchFamily="34" charset="0"/>
              <a:buChar char="•"/>
              <a:defRPr/>
            </a:pPr>
            <a:r>
              <a:rPr lang="en-US" smtClean="0">
                <a:effectLst>
                  <a:outerShdw blurRad="38100" dist="38100" dir="2700000" algn="tl">
                    <a:srgbClr val="FFFFFF"/>
                  </a:outerShdw>
                </a:effectLst>
              </a:rPr>
              <a:t>When Local Hospital talkgroups within the county appear in Zone 1.</a:t>
            </a:r>
          </a:p>
          <a:p>
            <a:pPr eaLnBrk="1" fontAlgn="auto" hangingPunct="1">
              <a:spcAft>
                <a:spcPts val="0"/>
              </a:spcAft>
              <a:buFont typeface="Arial" pitchFamily="34" charset="0"/>
              <a:buChar char="•"/>
              <a:defRPr/>
            </a:pPr>
            <a:r>
              <a:rPr lang="en-US" smtClean="0">
                <a:effectLst>
                  <a:outerShdw blurRad="38100" dist="38100" dir="2700000" algn="tl">
                    <a:srgbClr val="FFFFFF"/>
                  </a:outerShdw>
                </a:effectLst>
              </a:rPr>
              <a:t>Zone 1 also includes:</a:t>
            </a:r>
          </a:p>
          <a:p>
            <a:pPr lvl="1" eaLnBrk="1" fontAlgn="auto" hangingPunct="1">
              <a:spcAft>
                <a:spcPts val="0"/>
              </a:spcAft>
              <a:buFont typeface="Arial" pitchFamily="34" charset="0"/>
              <a:buChar char="–"/>
              <a:defRPr/>
            </a:pPr>
            <a:r>
              <a:rPr lang="en-US" smtClean="0">
                <a:effectLst>
                  <a:outerShdw blurRad="38100" dist="38100" dir="2700000" algn="tl">
                    <a:srgbClr val="FFFFFF"/>
                  </a:outerShdw>
                </a:effectLst>
              </a:rPr>
              <a:t>Local Health Department(s)</a:t>
            </a:r>
          </a:p>
          <a:p>
            <a:pPr lvl="1" eaLnBrk="1" fontAlgn="auto" hangingPunct="1">
              <a:spcAft>
                <a:spcPts val="0"/>
              </a:spcAft>
              <a:buFont typeface="Arial" pitchFamily="34" charset="0"/>
              <a:buChar char="–"/>
              <a:defRPr/>
            </a:pPr>
            <a:r>
              <a:rPr lang="en-US" smtClean="0">
                <a:effectLst>
                  <a:outerShdw blurRad="38100" dist="38100" dir="2700000" algn="tl">
                    <a:srgbClr val="FFFFFF"/>
                  </a:outerShdw>
                </a:effectLst>
              </a:rPr>
              <a:t>County Sheriff  (SO)</a:t>
            </a:r>
          </a:p>
        </p:txBody>
      </p:sp>
      <p:sp>
        <p:nvSpPr>
          <p:cNvPr id="1331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E35BA18-41EB-440B-A073-0D5E92484834}" type="slidenum">
              <a:rPr lang="en-US" sz="1400" smtClean="0">
                <a:solidFill>
                  <a:schemeClr val="tx1"/>
                </a:solidFill>
              </a:rPr>
              <a:pPr/>
              <a:t>12</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2032000" y="274638"/>
            <a:ext cx="4476750" cy="1143000"/>
          </a:xfrm>
        </p:spPr>
        <p:txBody>
          <a:bodyPr rtlCol="0">
            <a:normAutofit/>
          </a:bodyPr>
          <a:lstStyle/>
          <a:p>
            <a:pPr eaLnBrk="1" fontAlgn="auto" hangingPunct="1">
              <a:spcAft>
                <a:spcPts val="0"/>
              </a:spcAft>
              <a:defRPr/>
            </a:pPr>
            <a:r>
              <a:rPr lang="en-US" sz="4000" b="1" smtClean="0">
                <a:effectLst>
                  <a:outerShdw blurRad="38100" dist="38100" dir="2700000" algn="tl">
                    <a:srgbClr val="FFFFFF"/>
                  </a:outerShdw>
                </a:effectLst>
              </a:rPr>
              <a:t>Local Zone 1</a:t>
            </a:r>
          </a:p>
        </p:txBody>
      </p:sp>
      <p:sp>
        <p:nvSpPr>
          <p:cNvPr id="343043" name="Rectangle 3"/>
          <p:cNvSpPr>
            <a:spLocks noGrp="1" noChangeArrowheads="1"/>
          </p:cNvSpPr>
          <p:nvPr>
            <p:ph type="body" sz="half" idx="1"/>
          </p:nvPr>
        </p:nvSpPr>
        <p:spPr/>
        <p:txBody>
          <a:bodyPr rtlCol="0">
            <a:normAutofit/>
          </a:bodyPr>
          <a:lstStyle/>
          <a:p>
            <a:pPr eaLnBrk="1" fontAlgn="auto" hangingPunct="1">
              <a:lnSpc>
                <a:spcPct val="90000"/>
              </a:lnSpc>
              <a:spcAft>
                <a:spcPts val="0"/>
              </a:spcAft>
              <a:buFont typeface="Arial" pitchFamily="34" charset="0"/>
              <a:buChar char="•"/>
              <a:defRPr/>
            </a:pPr>
            <a:r>
              <a:rPr lang="en-US" sz="2400" smtClean="0">
                <a:effectLst>
                  <a:outerShdw blurRad="38100" dist="38100" dir="2700000" algn="tl">
                    <a:srgbClr val="FFFFFF"/>
                  </a:outerShdw>
                </a:effectLst>
              </a:rPr>
              <a:t>Zone 1 – </a:t>
            </a:r>
            <a:r>
              <a:rPr lang="en-US" sz="2400" b="1" smtClean="0">
                <a:effectLst>
                  <a:outerShdw blurRad="38100" dist="38100" dir="2700000" algn="tl">
                    <a:srgbClr val="FFFFFF"/>
                  </a:outerShdw>
                </a:effectLst>
              </a:rPr>
              <a:t>Local Talkgroups</a:t>
            </a:r>
          </a:p>
          <a:p>
            <a:pPr eaLnBrk="1" fontAlgn="auto" hangingPunct="1">
              <a:lnSpc>
                <a:spcPct val="90000"/>
              </a:lnSpc>
              <a:spcAft>
                <a:spcPts val="0"/>
              </a:spcAft>
              <a:buFont typeface="Arial" pitchFamily="34" charset="0"/>
              <a:buChar char="•"/>
              <a:defRPr/>
            </a:pPr>
            <a:r>
              <a:rPr lang="en-US" sz="2400" smtClean="0">
                <a:effectLst>
                  <a:outerShdw blurRad="38100" dist="38100" dir="2700000" algn="tl">
                    <a:srgbClr val="FFFFFF"/>
                  </a:outerShdw>
                </a:effectLst>
              </a:rPr>
              <a:t>Most of your communication will take place in Zone 1.</a:t>
            </a:r>
          </a:p>
          <a:p>
            <a:pPr eaLnBrk="1" fontAlgn="auto" hangingPunct="1">
              <a:lnSpc>
                <a:spcPct val="90000"/>
              </a:lnSpc>
              <a:spcAft>
                <a:spcPts val="0"/>
              </a:spcAft>
              <a:buFont typeface="Arial" pitchFamily="34" charset="0"/>
              <a:buChar char="•"/>
              <a:defRPr/>
            </a:pPr>
            <a:r>
              <a:rPr lang="en-US" sz="2400" smtClean="0">
                <a:effectLst>
                  <a:outerShdw blurRad="38100" dist="38100" dir="2700000" algn="tl">
                    <a:srgbClr val="FFFFFF"/>
                  </a:outerShdw>
                </a:effectLst>
              </a:rPr>
              <a:t>Zone 1 includes local health department(s) and Sheriff offices</a:t>
            </a:r>
          </a:p>
          <a:p>
            <a:pPr eaLnBrk="1" fontAlgn="auto" hangingPunct="1">
              <a:lnSpc>
                <a:spcPct val="90000"/>
              </a:lnSpc>
              <a:spcAft>
                <a:spcPts val="0"/>
              </a:spcAft>
              <a:buFontTx/>
              <a:buNone/>
              <a:defRPr/>
            </a:pPr>
            <a:endParaRPr lang="en-US" sz="2400" smtClean="0">
              <a:effectLst>
                <a:outerShdw blurRad="38100" dist="38100" dir="2700000" algn="tl">
                  <a:srgbClr val="FFFFFF"/>
                </a:outerShdw>
              </a:effectLst>
            </a:endParaRPr>
          </a:p>
        </p:txBody>
      </p:sp>
      <p:graphicFrame>
        <p:nvGraphicFramePr>
          <p:cNvPr id="343085" name="Group 45"/>
          <p:cNvGraphicFramePr>
            <a:graphicFrameLocks noGrp="1"/>
          </p:cNvGraphicFramePr>
          <p:nvPr>
            <p:ph sz="quarter" idx="2"/>
          </p:nvPr>
        </p:nvGraphicFramePr>
        <p:xfrm>
          <a:off x="6172200" y="1219200"/>
          <a:ext cx="2286000" cy="4876800"/>
        </p:xfrm>
        <a:graphic>
          <a:graphicData uri="http://schemas.openxmlformats.org/drawingml/2006/table">
            <a:tbl>
              <a:tblPr/>
              <a:tblGrid>
                <a:gridCol w="2286000"/>
              </a:tblGrid>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Zone 1</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HOS-5704</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MNTGMRY</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HOS-5701</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HOS-5702</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5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HOS-5703</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HOS-5705</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5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HOS-5706</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HOS-5707</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5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HOS-5708</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EMA-COSW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SO-57</a:t>
                      </a:r>
                      <a:endParaRPr kumimoji="0" lang="en-US"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2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M Call 1</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1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M Comm 1</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2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ODH-Call</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1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376" name="Object 4"/>
          <p:cNvGraphicFramePr>
            <a:graphicFrameLocks noGrp="1" noChangeAspect="1"/>
          </p:cNvGraphicFramePr>
          <p:nvPr>
            <p:ph sz="quarter" idx="3"/>
          </p:nvPr>
        </p:nvGraphicFramePr>
        <p:xfrm>
          <a:off x="4651375" y="3938588"/>
          <a:ext cx="4032250" cy="2187575"/>
        </p:xfrm>
        <a:graphic>
          <a:graphicData uri="http://schemas.openxmlformats.org/presentationml/2006/ole">
            <p:oleObj spid="_x0000_s14376" name="Chart" r:id="rId4" imgW="4038600" imgH="2190902" progId="MSGraph.Chart.8">
              <p:embed followColorScheme="full"/>
            </p:oleObj>
          </a:graphicData>
        </a:graphic>
      </p:graphicFrame>
      <p:sp>
        <p:nvSpPr>
          <p:cNvPr id="14377"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FEB9534-1CEB-4210-9DFA-D4E0FC64D19B}" type="slidenum">
              <a:rPr lang="en-US" sz="1400" smtClean="0">
                <a:solidFill>
                  <a:schemeClr val="tx1"/>
                </a:solidFill>
              </a:rPr>
              <a:pPr/>
              <a:t>13</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228" name="Rectangle 92"/>
          <p:cNvSpPr>
            <a:spLocks noGrp="1" noChangeArrowheads="1"/>
          </p:cNvSpPr>
          <p:nvPr>
            <p:ph type="title"/>
          </p:nvPr>
        </p:nvSpPr>
        <p:spPr>
          <a:xfrm>
            <a:off x="2032000" y="274638"/>
            <a:ext cx="4476750" cy="1143000"/>
          </a:xfrm>
        </p:spPr>
        <p:txBody>
          <a:bodyPr rtlCol="0">
            <a:normAutofit/>
          </a:bodyPr>
          <a:lstStyle/>
          <a:p>
            <a:pPr eaLnBrk="1" fontAlgn="auto" hangingPunct="1">
              <a:spcAft>
                <a:spcPts val="0"/>
              </a:spcAft>
              <a:defRPr/>
            </a:pPr>
            <a:r>
              <a:rPr lang="en-US" sz="4000" b="1" smtClean="0">
                <a:effectLst>
                  <a:outerShdw blurRad="38100" dist="38100" dir="2700000" algn="tl">
                    <a:srgbClr val="FFFFFF"/>
                  </a:outerShdw>
                </a:effectLst>
              </a:rPr>
              <a:t>Local Zone 1</a:t>
            </a:r>
          </a:p>
        </p:txBody>
      </p:sp>
      <p:sp>
        <p:nvSpPr>
          <p:cNvPr id="1536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2F4AD98-D64F-4978-9918-4EA1CCD5E90E}" type="slidenum">
              <a:rPr lang="en-US" sz="1400" smtClean="0">
                <a:solidFill>
                  <a:schemeClr val="tx1"/>
                </a:solidFill>
              </a:rPr>
              <a:pPr/>
              <a:t>14</a:t>
            </a:fld>
            <a:endParaRPr lang="en-US" sz="1400" smtClean="0">
              <a:solidFill>
                <a:schemeClr val="tx1"/>
              </a:solidFill>
            </a:endParaRPr>
          </a:p>
        </p:txBody>
      </p:sp>
      <p:sp>
        <p:nvSpPr>
          <p:cNvPr id="347229" name="Rectangle 93"/>
          <p:cNvSpPr>
            <a:spLocks noChangeArrowheads="1"/>
          </p:cNvSpPr>
          <p:nvPr/>
        </p:nvSpPr>
        <p:spPr bwMode="auto">
          <a:xfrm>
            <a:off x="457200" y="1600200"/>
            <a:ext cx="4038600" cy="4525963"/>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sz="2400">
                <a:effectLst>
                  <a:outerShdw blurRad="38100" dist="38100" dir="2700000" algn="tl">
                    <a:srgbClr val="FFFFFF"/>
                  </a:outerShdw>
                </a:effectLst>
              </a:rPr>
              <a:t>Zone 1 – </a:t>
            </a:r>
            <a:r>
              <a:rPr lang="en-US" sz="2400" b="1">
                <a:effectLst>
                  <a:outerShdw blurRad="38100" dist="38100" dir="2700000" algn="tl">
                    <a:srgbClr val="FFFFFF"/>
                  </a:outerShdw>
                </a:effectLst>
              </a:rPr>
              <a:t>Local Talkgroups</a:t>
            </a:r>
          </a:p>
          <a:p>
            <a:pPr marL="342900" indent="-342900">
              <a:lnSpc>
                <a:spcPct val="90000"/>
              </a:lnSpc>
              <a:spcBef>
                <a:spcPct val="20000"/>
              </a:spcBef>
              <a:buFontTx/>
              <a:buChar char="•"/>
              <a:defRPr/>
            </a:pPr>
            <a:r>
              <a:rPr lang="en-US" sz="2400">
                <a:effectLst>
                  <a:outerShdw blurRad="38100" dist="38100" dir="2700000" algn="tl">
                    <a:srgbClr val="FFFFFF"/>
                  </a:outerShdw>
                </a:effectLst>
              </a:rPr>
              <a:t>Most of your communication will take place in Zone 1.</a:t>
            </a:r>
          </a:p>
          <a:p>
            <a:pPr marL="342900" indent="-342900">
              <a:lnSpc>
                <a:spcPct val="90000"/>
              </a:lnSpc>
              <a:spcBef>
                <a:spcPct val="20000"/>
              </a:spcBef>
              <a:buFontTx/>
              <a:buChar char="•"/>
              <a:defRPr/>
            </a:pPr>
            <a:r>
              <a:rPr lang="en-US" sz="2400">
                <a:effectLst>
                  <a:outerShdw blurRad="38100" dist="38100" dir="2700000" algn="tl">
                    <a:srgbClr val="FFFFFF"/>
                  </a:outerShdw>
                </a:effectLst>
              </a:rPr>
              <a:t>Zone 1 includes local health department(s) and Sheriff offices</a:t>
            </a:r>
          </a:p>
          <a:p>
            <a:pPr marL="342900" indent="-342900">
              <a:lnSpc>
                <a:spcPct val="90000"/>
              </a:lnSpc>
              <a:spcBef>
                <a:spcPct val="20000"/>
              </a:spcBef>
              <a:defRPr/>
            </a:pPr>
            <a:endParaRPr lang="en-US" sz="2400">
              <a:effectLst>
                <a:outerShdw blurRad="38100" dist="38100" dir="2700000" algn="tl">
                  <a:srgbClr val="FFFFFF"/>
                </a:outerShdw>
              </a:effectLst>
            </a:endParaRPr>
          </a:p>
        </p:txBody>
      </p:sp>
      <p:graphicFrame>
        <p:nvGraphicFramePr>
          <p:cNvPr id="15365" name="Object 94"/>
          <p:cNvGraphicFramePr>
            <a:graphicFrameLocks noChangeAspect="1"/>
          </p:cNvGraphicFramePr>
          <p:nvPr/>
        </p:nvGraphicFramePr>
        <p:xfrm>
          <a:off x="4651375" y="3938588"/>
          <a:ext cx="4032250" cy="2187575"/>
        </p:xfrm>
        <a:graphic>
          <a:graphicData uri="http://schemas.openxmlformats.org/presentationml/2006/ole">
            <p:oleObj spid="_x0000_s15365" name="Chart" r:id="rId3" imgW="4038600" imgH="2190902" progId="MSGraph.Chart.8">
              <p:embed followColorScheme="full"/>
            </p:oleObj>
          </a:graphicData>
        </a:graphic>
      </p:graphicFrame>
      <p:graphicFrame>
        <p:nvGraphicFramePr>
          <p:cNvPr id="347292" name="Group 156"/>
          <p:cNvGraphicFramePr>
            <a:graphicFrameLocks noGrp="1"/>
          </p:cNvGraphicFramePr>
          <p:nvPr/>
        </p:nvGraphicFramePr>
        <p:xfrm>
          <a:off x="6172200" y="1219200"/>
          <a:ext cx="2286000" cy="4876800"/>
        </p:xfrm>
        <a:graphic>
          <a:graphicData uri="http://schemas.openxmlformats.org/drawingml/2006/table">
            <a:tbl>
              <a:tblPr/>
              <a:tblGrid>
                <a:gridCol w="2286000"/>
              </a:tblGrid>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Zone 1</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5704 Kettering </a:t>
                      </a:r>
                      <a:r>
                        <a:rPr kumimoji="0" lang="en-US" sz="1400" b="1" i="0" u="none" strike="noStrike" cap="none" normalizeH="0" baseline="0" dirty="0" err="1" smtClean="0">
                          <a:ln>
                            <a:noFill/>
                          </a:ln>
                          <a:solidFill>
                            <a:schemeClr val="tx1"/>
                          </a:solidFill>
                          <a:effectLst/>
                          <a:latin typeface="Arial" charset="0"/>
                        </a:rPr>
                        <a:t>Hosp</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Montgomery Health</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5701 Dayton Heart </a:t>
                      </a:r>
                      <a:r>
                        <a:rPr kumimoji="0" lang="en-US" sz="1400" b="1" i="0" u="none" strike="noStrike" cap="none" normalizeH="0" baseline="0" dirty="0" err="1" smtClean="0">
                          <a:ln>
                            <a:noFill/>
                          </a:ln>
                          <a:solidFill>
                            <a:schemeClr val="tx1"/>
                          </a:solidFill>
                          <a:effectLst/>
                          <a:latin typeface="Arial" charset="0"/>
                        </a:rPr>
                        <a:t>Hosp</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5702 Good Sam </a:t>
                      </a:r>
                      <a:r>
                        <a:rPr kumimoji="0" lang="en-US" sz="1400" b="1" i="0" u="none" strike="noStrike" cap="none" normalizeH="0" baseline="0" dirty="0" err="1" smtClean="0">
                          <a:ln>
                            <a:noFill/>
                          </a:ln>
                          <a:solidFill>
                            <a:schemeClr val="tx1"/>
                          </a:solidFill>
                          <a:effectLst/>
                          <a:latin typeface="Arial" charset="0"/>
                        </a:rPr>
                        <a:t>Hosp</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5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5703 Grandview </a:t>
                      </a:r>
                      <a:r>
                        <a:rPr kumimoji="0" lang="en-US" sz="1400" b="1" i="0" u="none" strike="noStrike" cap="none" normalizeH="0" baseline="0" dirty="0" err="1" smtClean="0">
                          <a:ln>
                            <a:noFill/>
                          </a:ln>
                          <a:solidFill>
                            <a:schemeClr val="tx1"/>
                          </a:solidFill>
                          <a:effectLst/>
                          <a:latin typeface="Arial" charset="0"/>
                        </a:rPr>
                        <a:t>Hosp</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5705 Miami Valley </a:t>
                      </a:r>
                      <a:r>
                        <a:rPr kumimoji="0" lang="en-US" sz="1400" b="1" i="0" u="none" strike="noStrike" cap="none" normalizeH="0" baseline="0" dirty="0" err="1" smtClean="0">
                          <a:ln>
                            <a:noFill/>
                          </a:ln>
                          <a:solidFill>
                            <a:schemeClr val="tx1"/>
                          </a:solidFill>
                          <a:effectLst/>
                          <a:latin typeface="Arial" charset="0"/>
                        </a:rPr>
                        <a:t>Hosp</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5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5706 </a:t>
                      </a:r>
                      <a:r>
                        <a:rPr kumimoji="0" lang="en-US" sz="1400" b="1" i="0" u="none" strike="noStrike" cap="none" normalizeH="0" baseline="0" dirty="0" err="1" smtClean="0">
                          <a:ln>
                            <a:noFill/>
                          </a:ln>
                          <a:solidFill>
                            <a:schemeClr val="tx1"/>
                          </a:solidFill>
                          <a:effectLst/>
                          <a:latin typeface="Arial" charset="0"/>
                          <a:cs typeface="Arial" charset="0"/>
                        </a:rPr>
                        <a:t>Southview</a:t>
                      </a:r>
                      <a:r>
                        <a:rPr kumimoji="0" lang="en-US" sz="1400" b="1" i="0" u="none" strike="noStrike" cap="none" normalizeH="0" baseline="0" dirty="0" smtClean="0">
                          <a:ln>
                            <a:noFill/>
                          </a:ln>
                          <a:solidFill>
                            <a:schemeClr val="tx1"/>
                          </a:solidFill>
                          <a:effectLst/>
                          <a:latin typeface="Arial" charset="0"/>
                          <a:cs typeface="Arial" charset="0"/>
                        </a:rPr>
                        <a:t> </a:t>
                      </a:r>
                      <a:r>
                        <a:rPr kumimoji="0" lang="en-US" sz="1400" b="1" i="0" u="none" strike="noStrike" cap="none" normalizeH="0" baseline="0" dirty="0" err="1" smtClean="0">
                          <a:ln>
                            <a:noFill/>
                          </a:ln>
                          <a:solidFill>
                            <a:schemeClr val="tx1"/>
                          </a:solidFill>
                          <a:effectLst/>
                          <a:latin typeface="Arial" charset="0"/>
                        </a:rPr>
                        <a:t>Hosp</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5707 Sycamore </a:t>
                      </a:r>
                      <a:r>
                        <a:rPr kumimoji="0" lang="en-US" sz="1400" b="1" i="0" u="none" strike="noStrike" cap="none" normalizeH="0" baseline="0" dirty="0" err="1" smtClean="0">
                          <a:ln>
                            <a:noFill/>
                          </a:ln>
                          <a:solidFill>
                            <a:schemeClr val="tx1"/>
                          </a:solidFill>
                          <a:effectLst/>
                          <a:latin typeface="Arial" charset="0"/>
                        </a:rPr>
                        <a:t>Hosp</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5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5708 Children’s </a:t>
                      </a:r>
                      <a:r>
                        <a:rPr kumimoji="0" lang="en-US" sz="1400" b="1" i="0" u="none" strike="noStrike" cap="none" normalizeH="0" baseline="0" dirty="0" err="1" smtClean="0">
                          <a:ln>
                            <a:noFill/>
                          </a:ln>
                          <a:solidFill>
                            <a:schemeClr val="tx1"/>
                          </a:solidFill>
                          <a:effectLst/>
                          <a:latin typeface="Arial" charset="0"/>
                        </a:rPr>
                        <a:t>Hosp</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EMA - COSW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23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Montgomery Sheriff</a:t>
                      </a:r>
                      <a:endParaRPr kumimoji="0" lang="en-US"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2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M Call 1</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2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M </a:t>
                      </a:r>
                      <a:r>
                        <a:rPr kumimoji="0" lang="en-US" sz="1400" b="1" i="0" u="none" strike="noStrike" cap="none" normalizeH="0" baseline="0" dirty="0" err="1" smtClean="0">
                          <a:ln>
                            <a:noFill/>
                          </a:ln>
                          <a:solidFill>
                            <a:schemeClr val="tx1"/>
                          </a:solidFill>
                          <a:effectLst/>
                          <a:latin typeface="Arial" charset="0"/>
                          <a:cs typeface="Arial" charset="0"/>
                        </a:rPr>
                        <a:t>Comm</a:t>
                      </a:r>
                      <a:r>
                        <a:rPr kumimoji="0" lang="en-US" sz="1400" b="1" i="0" u="none" strike="noStrike" cap="none" normalizeH="0" baseline="0" dirty="0" smtClean="0">
                          <a:ln>
                            <a:noFill/>
                          </a:ln>
                          <a:solidFill>
                            <a:schemeClr val="tx1"/>
                          </a:solidFill>
                          <a:effectLst/>
                          <a:latin typeface="Arial" charset="0"/>
                          <a:cs typeface="Arial" charset="0"/>
                        </a:rPr>
                        <a:t> 1</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2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OH </a:t>
                      </a:r>
                      <a:r>
                        <a:rPr kumimoji="0" lang="en-US" sz="1400" b="1" i="0" u="none" strike="noStrike" cap="none" normalizeH="0" baseline="0" dirty="0" err="1" smtClean="0">
                          <a:ln>
                            <a:noFill/>
                          </a:ln>
                          <a:solidFill>
                            <a:schemeClr val="tx1"/>
                          </a:solidFill>
                          <a:effectLst/>
                          <a:latin typeface="Arial" charset="0"/>
                          <a:cs typeface="Arial" charset="0"/>
                        </a:rPr>
                        <a:t>Dept</a:t>
                      </a:r>
                      <a:r>
                        <a:rPr kumimoji="0" lang="en-US" sz="1400" b="1" i="0" u="none" strike="noStrike" cap="none" normalizeH="0" baseline="0" dirty="0" smtClean="0">
                          <a:ln>
                            <a:noFill/>
                          </a:ln>
                          <a:solidFill>
                            <a:schemeClr val="tx1"/>
                          </a:solidFill>
                          <a:effectLst/>
                          <a:latin typeface="Arial" charset="0"/>
                          <a:cs typeface="Arial" charset="0"/>
                        </a:rPr>
                        <a:t> Health-CALL</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2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4" name="Rectangle 4"/>
          <p:cNvSpPr>
            <a:spLocks noGrp="1" noChangeArrowheads="1"/>
          </p:cNvSpPr>
          <p:nvPr>
            <p:ph type="title"/>
          </p:nvPr>
        </p:nvSpPr>
        <p:spPr>
          <a:xfrm>
            <a:off x="457200" y="0"/>
            <a:ext cx="8229600" cy="1143000"/>
          </a:xfrm>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Local Zone 2</a:t>
            </a:r>
          </a:p>
        </p:txBody>
      </p:sp>
      <p:sp>
        <p:nvSpPr>
          <p:cNvPr id="250885" name="Rectangle 5"/>
          <p:cNvSpPr>
            <a:spLocks noGrp="1" noChangeArrowheads="1"/>
          </p:cNvSpPr>
          <p:nvPr>
            <p:ph type="body" sz="half" idx="1"/>
          </p:nvPr>
        </p:nvSpPr>
        <p:spPr>
          <a:xfrm>
            <a:off x="457200" y="838200"/>
            <a:ext cx="4038600" cy="5410200"/>
          </a:xfrm>
        </p:spPr>
        <p:txBody>
          <a:bodyPr rtlCol="0">
            <a:normAutofit/>
          </a:bodyPr>
          <a:lstStyle/>
          <a:p>
            <a:pPr eaLnBrk="1" fontAlgn="auto" hangingPunct="1">
              <a:spcAft>
                <a:spcPts val="0"/>
              </a:spcAft>
              <a:buFont typeface="Arial" pitchFamily="34" charset="0"/>
              <a:buChar char="•"/>
              <a:defRPr/>
            </a:pPr>
            <a:r>
              <a:rPr lang="en-US" sz="2800" smtClean="0">
                <a:effectLst>
                  <a:outerShdw blurRad="38100" dist="38100" dir="2700000" algn="tl">
                    <a:srgbClr val="FFFFFF"/>
                  </a:outerShdw>
                </a:effectLst>
              </a:rPr>
              <a:t>Zone 2 contains </a:t>
            </a:r>
            <a:r>
              <a:rPr lang="en-US" sz="2800" b="1" smtClean="0">
                <a:effectLst>
                  <a:outerShdw blurRad="38100" dist="38100" dir="2700000" algn="tl">
                    <a:srgbClr val="FFFFFF"/>
                  </a:outerShdw>
                </a:effectLst>
              </a:rPr>
              <a:t>Regional Talkgroups</a:t>
            </a:r>
          </a:p>
          <a:p>
            <a:pPr eaLnBrk="1" fontAlgn="auto" hangingPunct="1">
              <a:spcAft>
                <a:spcPts val="0"/>
              </a:spcAft>
              <a:buFont typeface="Arial" pitchFamily="34" charset="0"/>
              <a:buChar char="•"/>
              <a:defRPr/>
            </a:pPr>
            <a:r>
              <a:rPr lang="en-US" sz="2800" smtClean="0">
                <a:effectLst>
                  <a:outerShdw blurRad="38100" dist="38100" dir="2700000" algn="tl">
                    <a:srgbClr val="FFFFFF"/>
                  </a:outerShdw>
                </a:effectLst>
              </a:rPr>
              <a:t>Includes the Sheriff’s Office, and Help</a:t>
            </a:r>
          </a:p>
        </p:txBody>
      </p:sp>
      <p:graphicFrame>
        <p:nvGraphicFramePr>
          <p:cNvPr id="251103" name="Group 223"/>
          <p:cNvGraphicFramePr>
            <a:graphicFrameLocks noGrp="1"/>
          </p:cNvGraphicFramePr>
          <p:nvPr>
            <p:ph sz="half" idx="2"/>
          </p:nvPr>
        </p:nvGraphicFramePr>
        <p:xfrm>
          <a:off x="5562600" y="914400"/>
          <a:ext cx="2667000" cy="4359277"/>
        </p:xfrm>
        <a:graphic>
          <a:graphicData uri="http://schemas.openxmlformats.org/drawingml/2006/table">
            <a:tbl>
              <a:tblPr/>
              <a:tblGrid>
                <a:gridCol w="2667000"/>
              </a:tblGrid>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Zone 2</a:t>
                      </a:r>
                      <a:endParaRPr kumimoji="0" lang="en-US" sz="1600" b="0"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LHD-WCEN</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HOS-WCEN</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SO-SW</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HOS-SW</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HOS-CEN</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VAHOSPS</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WPAFB</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HOS-ALL</a:t>
                      </a: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HLTH-ALL</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HELPDESK</a:t>
                      </a:r>
                      <a:endParaRPr kumimoji="0" lang="en-US" sz="1600" b="1"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3BD"/>
                    </a:solid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8"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77DE02A-61F0-4B0A-8C82-6D9740A36C9B}" type="slidenum">
              <a:rPr lang="en-US" sz="1400" smtClean="0">
                <a:solidFill>
                  <a:schemeClr val="tx1"/>
                </a:solidFill>
              </a:rPr>
              <a:pPr/>
              <a:t>15</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2" name="Rectangle 4"/>
          <p:cNvSpPr>
            <a:spLocks noGrp="1" noChangeArrowheads="1"/>
          </p:cNvSpPr>
          <p:nvPr>
            <p:ph type="title"/>
          </p:nvPr>
        </p:nvSpPr>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Local Zones 3-5</a:t>
            </a:r>
          </a:p>
        </p:txBody>
      </p:sp>
      <p:sp>
        <p:nvSpPr>
          <p:cNvPr id="252933" name="Rectangle 5"/>
          <p:cNvSpPr>
            <a:spLocks noGrp="1" noChangeArrowheads="1"/>
          </p:cNvSpPr>
          <p:nvPr>
            <p:ph type="body" sz="half" idx="1"/>
          </p:nvPr>
        </p:nvSpPr>
        <p:spPr>
          <a:xfrm>
            <a:off x="533400" y="1165225"/>
            <a:ext cx="4038600" cy="4525963"/>
          </a:xfrm>
        </p:spPr>
        <p:txBody>
          <a:bodyPr rtlCol="0">
            <a:normAutofit/>
          </a:bodyPr>
          <a:lstStyle/>
          <a:p>
            <a:pPr eaLnBrk="1" fontAlgn="auto" hangingPunct="1">
              <a:spcAft>
                <a:spcPts val="0"/>
              </a:spcAft>
              <a:buFont typeface="Arial" pitchFamily="34" charset="0"/>
              <a:buChar char="•"/>
              <a:defRPr/>
            </a:pPr>
            <a:r>
              <a:rPr lang="en-US" sz="2800" b="1" smtClean="0">
                <a:effectLst>
                  <a:outerShdw blurRad="38100" dist="38100" dir="2700000" algn="tl">
                    <a:srgbClr val="FFFFFF"/>
                  </a:outerShdw>
                </a:effectLst>
              </a:rPr>
              <a:t>Incident Command Sets </a:t>
            </a:r>
            <a:r>
              <a:rPr lang="en-US" sz="2800" smtClean="0">
                <a:effectLst>
                  <a:outerShdw blurRad="38100" dist="38100" dir="2700000" algn="tl">
                    <a:srgbClr val="FFFFFF"/>
                  </a:outerShdw>
                </a:effectLst>
              </a:rPr>
              <a:t>(matches HEICS plan)</a:t>
            </a:r>
          </a:p>
          <a:p>
            <a:pPr eaLnBrk="1" fontAlgn="auto" hangingPunct="1">
              <a:spcAft>
                <a:spcPts val="0"/>
              </a:spcAft>
              <a:buFont typeface="Arial" pitchFamily="34" charset="0"/>
              <a:buChar char="•"/>
              <a:defRPr/>
            </a:pPr>
            <a:r>
              <a:rPr lang="en-US" sz="2800" smtClean="0">
                <a:effectLst>
                  <a:outerShdw blurRad="38100" dist="38100" dir="2700000" algn="tl">
                    <a:srgbClr val="FFFFFF"/>
                  </a:outerShdw>
                </a:effectLst>
              </a:rPr>
              <a:t>Zone 3 is the Local Health Department Command Set</a:t>
            </a:r>
          </a:p>
          <a:p>
            <a:pPr eaLnBrk="1" fontAlgn="auto" hangingPunct="1">
              <a:spcAft>
                <a:spcPts val="0"/>
              </a:spcAft>
              <a:buFont typeface="Arial" pitchFamily="34" charset="0"/>
              <a:buChar char="•"/>
              <a:defRPr/>
            </a:pPr>
            <a:r>
              <a:rPr lang="en-US" sz="2800" smtClean="0">
                <a:effectLst>
                  <a:outerShdw blurRad="38100" dist="38100" dir="2700000" algn="tl">
                    <a:srgbClr val="FFFFFF"/>
                  </a:outerShdw>
                </a:effectLst>
              </a:rPr>
              <a:t>Zone 4 &amp; 5 are ODH Command Sets</a:t>
            </a:r>
          </a:p>
          <a:p>
            <a:pPr eaLnBrk="1" fontAlgn="auto" hangingPunct="1">
              <a:spcAft>
                <a:spcPts val="0"/>
              </a:spcAft>
              <a:buFont typeface="Arial" pitchFamily="34" charset="0"/>
              <a:buChar char="•"/>
              <a:defRPr/>
            </a:pPr>
            <a:r>
              <a:rPr lang="en-US" sz="2400" b="1" smtClean="0">
                <a:effectLst>
                  <a:outerShdw blurRad="38100" dist="38100" dir="2700000" algn="tl">
                    <a:srgbClr val="FFFFFF"/>
                  </a:outerShdw>
                </a:effectLst>
              </a:rPr>
              <a:t>Allows for communication in multiple events</a:t>
            </a:r>
          </a:p>
        </p:txBody>
      </p:sp>
      <p:graphicFrame>
        <p:nvGraphicFramePr>
          <p:cNvPr id="253716" name="Group 788"/>
          <p:cNvGraphicFramePr>
            <a:graphicFrameLocks noGrp="1"/>
          </p:cNvGraphicFramePr>
          <p:nvPr>
            <p:ph sz="half" idx="2"/>
          </p:nvPr>
        </p:nvGraphicFramePr>
        <p:xfrm>
          <a:off x="4648200" y="1143000"/>
          <a:ext cx="4038600" cy="5619753"/>
        </p:xfrm>
        <a:graphic>
          <a:graphicData uri="http://schemas.openxmlformats.org/drawingml/2006/table">
            <a:tbl>
              <a:tblPr/>
              <a:tblGrid>
                <a:gridCol w="1195388"/>
                <a:gridCol w="1379537"/>
                <a:gridCol w="1463675"/>
              </a:tblGrid>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Zone 3</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Zone 4</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Zone 5</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LHCOMM1</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ECOMM07</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LHCOMM2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ECOMM08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LHCOMM3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ECOMM09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LHCOMM4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LHCOMM5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ECOMM11</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LHCOMM6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ECOMM12</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476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LHCOMM7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LHCOMM8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LECOMM1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LECOMM2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LECOMM3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LECOMM4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ECOMM19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ECOMM22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86"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99C24C0-DCD1-49C6-9274-6E994430E05D}" type="slidenum">
              <a:rPr lang="en-US" sz="1400" smtClean="0">
                <a:solidFill>
                  <a:schemeClr val="tx1"/>
                </a:solidFill>
              </a:rPr>
              <a:pPr/>
              <a:t>16</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Zones 6-19</a:t>
            </a:r>
          </a:p>
        </p:txBody>
      </p:sp>
      <p:sp>
        <p:nvSpPr>
          <p:cNvPr id="339971" name="Rectangle 3"/>
          <p:cNvSpPr>
            <a:spLocks noGrp="1" noChangeArrowheads="1"/>
          </p:cNvSpPr>
          <p:nvPr>
            <p:ph idx="1"/>
          </p:nvPr>
        </p:nvSpPr>
        <p:spPr>
          <a:xfrm>
            <a:off x="152400" y="1600200"/>
            <a:ext cx="8801100" cy="3852863"/>
          </a:xfrm>
        </p:spPr>
        <p:txBody>
          <a:bodyPr rtlCol="0">
            <a:normAutofit/>
          </a:bodyPr>
          <a:lstStyle/>
          <a:p>
            <a:pPr eaLnBrk="1" fontAlgn="auto" hangingPunct="1">
              <a:lnSpc>
                <a:spcPct val="90000"/>
              </a:lnSpc>
              <a:spcAft>
                <a:spcPts val="0"/>
              </a:spcAft>
              <a:buFont typeface="Arial" pitchFamily="34" charset="0"/>
              <a:buChar char="•"/>
              <a:defRPr/>
            </a:pPr>
            <a:r>
              <a:rPr lang="en-US" sz="3000" smtClean="0">
                <a:effectLst>
                  <a:outerShdw blurRad="38100" dist="38100" dir="2700000" algn="tl">
                    <a:srgbClr val="FFFFFF"/>
                  </a:outerShdw>
                </a:effectLst>
              </a:rPr>
              <a:t>Zone 6 – SCALL groups</a:t>
            </a:r>
          </a:p>
          <a:p>
            <a:pPr eaLnBrk="1" fontAlgn="auto" hangingPunct="1">
              <a:lnSpc>
                <a:spcPct val="90000"/>
              </a:lnSpc>
              <a:spcAft>
                <a:spcPts val="0"/>
              </a:spcAft>
              <a:buFont typeface="Arial" pitchFamily="34" charset="0"/>
              <a:buChar char="•"/>
              <a:defRPr/>
            </a:pPr>
            <a:r>
              <a:rPr lang="en-US" sz="3000" smtClean="0">
                <a:effectLst>
                  <a:outerShdw blurRad="38100" dist="38100" dir="2700000" algn="tl">
                    <a:srgbClr val="FFFFFF"/>
                  </a:outerShdw>
                </a:effectLst>
              </a:rPr>
              <a:t>Zone 7 – Interoperability and Talk-Around</a:t>
            </a:r>
          </a:p>
          <a:p>
            <a:pPr algn="ctr" eaLnBrk="1" fontAlgn="auto" hangingPunct="1">
              <a:lnSpc>
                <a:spcPct val="90000"/>
              </a:lnSpc>
              <a:spcAft>
                <a:spcPts val="0"/>
              </a:spcAft>
              <a:buFontTx/>
              <a:buNone/>
              <a:defRPr/>
            </a:pPr>
            <a:r>
              <a:rPr lang="en-US" sz="1600" smtClean="0">
                <a:solidFill>
                  <a:srgbClr val="FF0000"/>
                </a:solidFill>
                <a:effectLst>
                  <a:outerShdw blurRad="38100" dist="38100" dir="2700000" algn="tl">
                    <a:srgbClr val="000000"/>
                  </a:outerShdw>
                </a:effectLst>
              </a:rPr>
              <a:t>Note! If you are on this zone, no one will be able to Select CALL you with your code!</a:t>
            </a:r>
          </a:p>
          <a:p>
            <a:pPr algn="ctr" eaLnBrk="1" fontAlgn="auto" hangingPunct="1">
              <a:lnSpc>
                <a:spcPct val="90000"/>
              </a:lnSpc>
              <a:spcAft>
                <a:spcPts val="0"/>
              </a:spcAft>
              <a:buFontTx/>
              <a:buNone/>
              <a:defRPr/>
            </a:pPr>
            <a:r>
              <a:rPr lang="en-US" sz="1600" smtClean="0">
                <a:solidFill>
                  <a:srgbClr val="FF0000"/>
                </a:solidFill>
                <a:effectLst>
                  <a:outerShdw blurRad="38100" dist="38100" dir="2700000" algn="tl">
                    <a:srgbClr val="000000"/>
                  </a:outerShdw>
                </a:effectLst>
              </a:rPr>
              <a:t>This is because you will not be using the trunking system and are operating point to point at short distances.</a:t>
            </a:r>
          </a:p>
          <a:p>
            <a:pPr algn="ctr" eaLnBrk="1" fontAlgn="auto" hangingPunct="1">
              <a:lnSpc>
                <a:spcPct val="90000"/>
              </a:lnSpc>
              <a:spcAft>
                <a:spcPts val="0"/>
              </a:spcAft>
              <a:buFontTx/>
              <a:buNone/>
              <a:defRPr/>
            </a:pPr>
            <a:endParaRPr lang="en-US" sz="1600" smtClean="0">
              <a:solidFill>
                <a:srgbClr val="FF0000"/>
              </a:solidFill>
              <a:effectLst>
                <a:outerShdw blurRad="38100" dist="38100" dir="2700000" algn="tl">
                  <a:srgbClr val="000000"/>
                </a:outerShdw>
              </a:effectLst>
            </a:endParaRPr>
          </a:p>
          <a:p>
            <a:pPr eaLnBrk="1" fontAlgn="auto" hangingPunct="1">
              <a:lnSpc>
                <a:spcPct val="90000"/>
              </a:lnSpc>
              <a:spcAft>
                <a:spcPts val="0"/>
              </a:spcAft>
              <a:buFont typeface="Arial" pitchFamily="34" charset="0"/>
              <a:buChar char="•"/>
              <a:defRPr/>
            </a:pPr>
            <a:r>
              <a:rPr lang="en-US" sz="3000" smtClean="0">
                <a:effectLst>
                  <a:outerShdw blurRad="38100" dist="38100" dir="2700000" algn="tl">
                    <a:srgbClr val="FFFFFF"/>
                  </a:outerShdw>
                </a:effectLst>
              </a:rPr>
              <a:t>Zone 8 to 19 –State-wide individual hospital talkgroups</a:t>
            </a:r>
          </a:p>
        </p:txBody>
      </p:sp>
      <p:sp>
        <p:nvSpPr>
          <p:cNvPr id="1843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42BF920-F8A4-478D-A307-08C7AC08B96F}" type="slidenum">
              <a:rPr lang="en-US" sz="1400" smtClean="0">
                <a:solidFill>
                  <a:schemeClr val="tx1"/>
                </a:solidFill>
              </a:rPr>
              <a:pPr/>
              <a:t>17</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195"/>
          <p:cNvSpPr>
            <a:spLocks noGrp="1" noChangeArrowheads="1"/>
          </p:cNvSpPr>
          <p:nvPr>
            <p:ph type="title"/>
          </p:nvPr>
        </p:nvSpPr>
        <p:spPr/>
        <p:txBody>
          <a:bodyPr/>
          <a:lstStyle/>
          <a:p>
            <a:pPr eaLnBrk="1" hangingPunct="1"/>
            <a:r>
              <a:rPr lang="en-US" b="1" smtClean="0"/>
              <a:t>Zones 1 to 7</a:t>
            </a:r>
          </a:p>
        </p:txBody>
      </p:sp>
      <p:graphicFrame>
        <p:nvGraphicFramePr>
          <p:cNvPr id="398526" name="Group 3262"/>
          <p:cNvGraphicFramePr>
            <a:graphicFrameLocks noGrp="1"/>
          </p:cNvGraphicFramePr>
          <p:nvPr>
            <p:ph type="tbl" idx="1"/>
          </p:nvPr>
        </p:nvGraphicFramePr>
        <p:xfrm>
          <a:off x="457200" y="1600200"/>
          <a:ext cx="8223250" cy="4725995"/>
        </p:xfrm>
        <a:graphic>
          <a:graphicData uri="http://schemas.openxmlformats.org/drawingml/2006/table">
            <a:tbl>
              <a:tblPr/>
              <a:tblGrid>
                <a:gridCol w="1174750"/>
                <a:gridCol w="1174750"/>
                <a:gridCol w="1174750"/>
                <a:gridCol w="1174750"/>
                <a:gridCol w="1174750"/>
                <a:gridCol w="1174750"/>
                <a:gridCol w="1174750"/>
              </a:tblGrid>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Zone 1</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Zone 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Zone 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Zone 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Zone 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Zone 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Zone 7</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LHD-WCEN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LHCOMM1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ECOMM07</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SCALL</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 ICALL</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MNTGOMRY</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HOS-WCEN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LHCOMM2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ECOMM08</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 ITAC1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SO-SW</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LHCOMM3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ECOMM09</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 ITAC2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HOS-SW</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LHCOMM4</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ECOMM10</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 ITAC3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HOS-CEN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LHCOMM5</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 ITAC4</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VAHOSPS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LHCOMM6</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8ICALLTA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WPAFB</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LHCOMM7</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8ITAC1TA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HOS-ALL</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LHCOMM8</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ECOMM14</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8ITAC2TA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HLTH-ALL</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LECOMM1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ECOMM15</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8ITAC3TA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EMA-COSW</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HELPDESK</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LECOMM2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SCOMM09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8ITAC4TA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SO-57</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LECOMM3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TA-1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M Call 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LECOMM4</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SCOMM11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TA-2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M Comm 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ECOMM19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SCOMM12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TA-3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ODH-CALL</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ECOMM22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60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D70F05B-9B40-4CAE-916E-10472817F767}" type="slidenum">
              <a:rPr lang="en-US" sz="1400" smtClean="0">
                <a:solidFill>
                  <a:schemeClr val="tx1"/>
                </a:solidFill>
              </a:rPr>
              <a:pPr/>
              <a:t>18</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smtClean="0"/>
              <a:t>Zone 8 to 19</a:t>
            </a:r>
          </a:p>
        </p:txBody>
      </p:sp>
      <p:sp>
        <p:nvSpPr>
          <p:cNvPr id="20483" name="Rectangle 3"/>
          <p:cNvSpPr>
            <a:spLocks noGrp="1" noChangeArrowheads="1"/>
          </p:cNvSpPr>
          <p:nvPr>
            <p:ph type="body" sz="half" idx="1"/>
          </p:nvPr>
        </p:nvSpPr>
        <p:spPr>
          <a:xfrm>
            <a:off x="3776663" y="1171575"/>
            <a:ext cx="3736975" cy="396875"/>
          </a:xfrm>
        </p:spPr>
        <p:txBody>
          <a:bodyPr/>
          <a:lstStyle/>
          <a:p>
            <a:pPr eaLnBrk="1" hangingPunct="1">
              <a:buFontTx/>
              <a:buNone/>
            </a:pPr>
            <a:r>
              <a:rPr lang="en-US" sz="2000" smtClean="0"/>
              <a:t>Complete list of Hospital Zones</a:t>
            </a:r>
          </a:p>
        </p:txBody>
      </p:sp>
      <p:graphicFrame>
        <p:nvGraphicFramePr>
          <p:cNvPr id="401732" name="Group 4420"/>
          <p:cNvGraphicFramePr>
            <a:graphicFrameLocks noGrp="1"/>
          </p:cNvGraphicFramePr>
          <p:nvPr>
            <p:ph sz="half" idx="2"/>
          </p:nvPr>
        </p:nvGraphicFramePr>
        <p:xfrm>
          <a:off x="258763" y="1600200"/>
          <a:ext cx="8885237" cy="4525963"/>
        </p:xfrm>
        <a:graphic>
          <a:graphicData uri="http://schemas.openxmlformats.org/drawingml/2006/table">
            <a:tbl>
              <a:tblPr/>
              <a:tblGrid>
                <a:gridCol w="796925"/>
                <a:gridCol w="730250"/>
                <a:gridCol w="728662"/>
                <a:gridCol w="796925"/>
                <a:gridCol w="728663"/>
                <a:gridCol w="730250"/>
                <a:gridCol w="728662"/>
                <a:gridCol w="728663"/>
                <a:gridCol w="728662"/>
                <a:gridCol w="730250"/>
                <a:gridCol w="728663"/>
                <a:gridCol w="728662"/>
              </a:tblGrid>
              <a:tr h="3111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8</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9</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10</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11</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12</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13</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14</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15</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16</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17</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18</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Zone 19</a:t>
                      </a:r>
                      <a:endParaRPr kumimoji="0" lang="en-US" sz="10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HOS-0101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HOS-0901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HOS-1901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HOS-2511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HOS-4201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HOS-4807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HOS-7201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HOS-7705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HOS-8801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HOS-0201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HOS-0902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HOS-2001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HOS-2512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HOS-4301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HOS-4808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HOS-7202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HOS-7706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HOS-0202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HOS-0903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HOS-2002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HOS-2601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HOS-3111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HOS-4302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HOS-4901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HOS-7203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HOS-7801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HOS-0203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HOS-0904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HOS-2003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HOS-2602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HOS-3201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HOS-5001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HOS-7301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HOS-7802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HOS-0301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HOS-1101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HOS-2101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HOS-3301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HOS-4601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HOS-5002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HOS-7401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HOS-7901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HOS-0401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HOS-1201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HOS-2201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HOS-2801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HOS-3401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HOS-5003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HOS-5901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HOS-7402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HOS-7902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HOS-0402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HOS-1202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HOS-2301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HOS-2901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HOS-4702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HOS-5004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HOS-6001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HOS-8001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HOS-0403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HOS-1301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HOS-2401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HOS-3001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HOS-3601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HOS-4703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HOS-5101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HOS-6002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HOS-7601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HOS-8101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HOS-0404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HOS-1401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HOS-1811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HOS-3602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HOS-4704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HOS-5201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HOS-6201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HOS-7602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HOS-8301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HOS-1812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HOS-4705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HOS-5202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HOS-6301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HOS-7603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HOS-8401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HOS-0502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HOS-1502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HOS-1813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HOS-3801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HOS-4801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HOS-5203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HOS-6501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HOS-7604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HOS-8402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HOS-0601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HOS-1601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HOS-1814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HOS-3901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HOS-4802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HOS-5401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HOS-6601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HOS-7605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HOS-1816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HOS-2507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HOS-3902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HOS-4803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HOS-5501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HOS-6701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HOS-8502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HOS-0702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HOS-1703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HOS-1817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HOS-2508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HOS-4001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HOS-4804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HOS-7001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HOS-7702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HOS-8601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HOS-0703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HOS-1820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HOS-2509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HOS-4101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HOS-4805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HOS-7002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HOS-7703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HOS-8602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HOS-0801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HOS-1821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HOS-2510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HOS-3108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HOS-4102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HOS-4806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HOS-5703</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HOS-7101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HOS-7704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HOS-8701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720"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8E07466-8FAB-4145-A4EC-BE3158C02F0F}" type="slidenum">
              <a:rPr lang="en-US" sz="1400" smtClean="0">
                <a:solidFill>
                  <a:schemeClr val="tx1"/>
                </a:solidFill>
              </a:rPr>
              <a:pPr/>
              <a:t>19</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Procedures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Arrive at Emergency Operations Center </a:t>
            </a:r>
          </a:p>
          <a:p>
            <a:pPr eaLnBrk="1" fontAlgn="auto" hangingPunct="1">
              <a:spcAft>
                <a:spcPts val="0"/>
              </a:spcAft>
              <a:buFont typeface="Arial" pitchFamily="34" charset="0"/>
              <a:buChar char="•"/>
              <a:defRPr/>
            </a:pPr>
            <a:r>
              <a:rPr lang="en-US" dirty="0" smtClean="0"/>
              <a:t>Check-in with the Logistics Chief</a:t>
            </a:r>
          </a:p>
          <a:p>
            <a:pPr eaLnBrk="1" fontAlgn="auto" hangingPunct="1">
              <a:spcAft>
                <a:spcPts val="0"/>
              </a:spcAft>
              <a:buFont typeface="Arial" pitchFamily="34" charset="0"/>
              <a:buChar char="•"/>
              <a:defRPr/>
            </a:pPr>
            <a:r>
              <a:rPr lang="en-US" dirty="0" smtClean="0"/>
              <a:t>Deploy radio equipment</a:t>
            </a:r>
          </a:p>
          <a:p>
            <a:pPr eaLnBrk="1" fontAlgn="auto" hangingPunct="1">
              <a:spcAft>
                <a:spcPts val="0"/>
              </a:spcAft>
              <a:buFont typeface="Arial" pitchFamily="34" charset="0"/>
              <a:buChar char="•"/>
              <a:defRPr/>
            </a:pPr>
            <a:r>
              <a:rPr lang="en-US" dirty="0" smtClean="0"/>
              <a:t>Monitor or assign other assets to monitor primary frequencies.</a:t>
            </a:r>
          </a:p>
          <a:p>
            <a:pPr lvl="1" eaLnBrk="1" fontAlgn="auto" hangingPunct="1">
              <a:spcAft>
                <a:spcPts val="0"/>
              </a:spcAft>
              <a:buFont typeface="Arial" pitchFamily="34" charset="0"/>
              <a:buChar char="–"/>
              <a:defRPr/>
            </a:pPr>
            <a:r>
              <a:rPr lang="en-US" dirty="0" smtClean="0"/>
              <a:t>MARCS (Participating Hospital’s Talk group)</a:t>
            </a:r>
          </a:p>
          <a:p>
            <a:pPr lvl="1" eaLnBrk="1" fontAlgn="auto" hangingPunct="1">
              <a:spcAft>
                <a:spcPts val="0"/>
              </a:spcAft>
              <a:buFont typeface="Arial" pitchFamily="34" charset="0"/>
              <a:buChar char="–"/>
              <a:defRPr/>
            </a:pPr>
            <a:r>
              <a:rPr lang="en-US" dirty="0" smtClean="0"/>
              <a:t>County (Hospital Primary talk group)</a:t>
            </a:r>
          </a:p>
          <a:p>
            <a:pPr lvl="1" eaLnBrk="1" fontAlgn="auto" hangingPunct="1">
              <a:spcAft>
                <a:spcPts val="0"/>
              </a:spcAft>
              <a:buFont typeface="Arial" pitchFamily="34" charset="0"/>
              <a:buChar char="–"/>
              <a:defRPr/>
            </a:pPr>
            <a:r>
              <a:rPr lang="en-US" dirty="0" smtClean="0"/>
              <a:t>Ham (147.075 KHN, </a:t>
            </a:r>
            <a:r>
              <a:rPr lang="en-US" dirty="0" smtClean="0"/>
              <a:t>147.195 </a:t>
            </a:r>
            <a:r>
              <a:rPr lang="en-US" dirty="0" smtClean="0"/>
              <a:t>MARA, ARES 146.640)</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3F126675-C768-4140-BBDB-67A0726ADA07}" type="slidenum">
              <a:rPr lang="en-US"/>
              <a:pPr>
                <a:defRPr/>
              </a:pPr>
              <a:t>2</a:t>
            </a:fld>
            <a:endParaRPr lang="en-US"/>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t>County ID Numbers</a:t>
            </a:r>
          </a:p>
        </p:txBody>
      </p:sp>
      <p:graphicFrame>
        <p:nvGraphicFramePr>
          <p:cNvPr id="384603" name="Group 603"/>
          <p:cNvGraphicFramePr>
            <a:graphicFrameLocks noGrp="1"/>
          </p:cNvGraphicFramePr>
          <p:nvPr>
            <p:ph type="tbl" idx="1"/>
          </p:nvPr>
        </p:nvGraphicFramePr>
        <p:xfrm>
          <a:off x="457200" y="1385888"/>
          <a:ext cx="8229600" cy="4727632"/>
        </p:xfrm>
        <a:graphic>
          <a:graphicData uri="http://schemas.openxmlformats.org/drawingml/2006/table">
            <a:tbl>
              <a:tblPr/>
              <a:tblGrid>
                <a:gridCol w="1649413"/>
                <a:gridCol w="1646237"/>
                <a:gridCol w="1649413"/>
                <a:gridCol w="1649412"/>
                <a:gridCol w="1635125"/>
              </a:tblGrid>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01  Adams</a:t>
                      </a:r>
                      <a:endParaRPr kumimoji="0" lang="en-US" sz="1800" b="0" i="0" u="none" strike="noStrike" cap="none" normalizeH="0" baseline="0" dirty="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19  Darke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37  Hocking</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55  Miami</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73  Scioto</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02  Allen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20  Defiance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38  Holmes</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56  Monroe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74  Seneca</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03  Ashland</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21  Delaware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39  Huron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100" b="1" i="0" u="none" strike="noStrike" cap="none" normalizeH="0" baseline="0" dirty="0" smtClean="0">
                          <a:ln>
                            <a:noFill/>
                          </a:ln>
                          <a:solidFill>
                            <a:srgbClr val="FF0000"/>
                          </a:solidFill>
                          <a:effectLst/>
                          <a:latin typeface="Times New Roman" pitchFamily="18" charset="0"/>
                          <a:cs typeface="Times New Roman" pitchFamily="18" charset="0"/>
                        </a:rPr>
                        <a:t>57  Montgomery</a:t>
                      </a:r>
                      <a:endParaRPr kumimoji="0" lang="en-US" sz="1800" b="1" i="0" u="none" strike="noStrike" cap="none" normalizeH="0" baseline="0" dirty="0" smtClean="0">
                        <a:ln>
                          <a:noFill/>
                        </a:ln>
                        <a:solidFill>
                          <a:srgbClr val="FF0000"/>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75  Shelby</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04  Ashtabula</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22  Erie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40  Jackson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58  Morgan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76  Stark</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05  Athens</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23 Fairfield</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41  Jefferson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59  Morrow</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77  Summit</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06  Auglaize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24  Fayette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42  Knox</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60  Muskingum</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78  Trumbull</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07  Belmont</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25  Franklin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43  Lake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61  Noble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79  Tuscarawas</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08  Brown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26  Fulton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44  Lawrence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62  Ottawa</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80  Union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09  Butler</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27  Gallia</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45  Licking</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63  Paulding</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81  Van Wert</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10  Carroll</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28  Geauga</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46  Logan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64  Perry</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82  Vinton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11  Champaign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29  Greene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47  Lorain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65  Pickaway</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83  Warren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12  Clark</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30  Guernsey</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48  Lucas</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66  Pike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84  Washington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13  Clermont</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31  Hamilton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49  Madison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67  Portage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85  Wayne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14  Clinton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32  Hancock</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50  Mahoning</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68  Preble</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86  Williams</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15  Columbiana</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33  Hardin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51  Marion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69  Putnam</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87  Wood</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16  Coshocton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34  Harrison</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52  Medina</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70  Richland</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88  Wyandot</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17  Crawford</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35  Henry</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53  Meigs</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71  Ross</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7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18  Cuyahoga</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36  Highland</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54  Mercer</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72  Sandusky</a:t>
                      </a:r>
                      <a:endParaRPr kumimoji="0" lang="en-US" sz="18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62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78D3258-0A23-420C-ADA2-6D721BAF62D9}" type="slidenum">
              <a:rPr lang="en-US" sz="1400" smtClean="0">
                <a:solidFill>
                  <a:schemeClr val="tx1"/>
                </a:solidFill>
              </a:rPr>
              <a:pPr/>
              <a:t>20</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Hospital Talk Groups</a:t>
            </a:r>
            <a:endParaRPr lang="en-US" sz="2800" smtClean="0"/>
          </a:p>
        </p:txBody>
      </p:sp>
      <p:sp>
        <p:nvSpPr>
          <p:cNvPr id="2253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45B1E5D-9059-4A62-A0F9-8D48C30480F9}" type="slidenum">
              <a:rPr lang="en-US" sz="1400" smtClean="0">
                <a:solidFill>
                  <a:schemeClr val="tx1"/>
                </a:solidFill>
              </a:rPr>
              <a:pPr/>
              <a:t>21</a:t>
            </a:fld>
            <a:endParaRPr lang="en-US" sz="1400" smtClean="0">
              <a:solidFill>
                <a:schemeClr val="tx1"/>
              </a:solidFill>
            </a:endParaRPr>
          </a:p>
        </p:txBody>
      </p:sp>
      <p:sp>
        <p:nvSpPr>
          <p:cNvPr id="22532" name="Text Box 6"/>
          <p:cNvSpPr txBox="1">
            <a:spLocks noChangeArrowheads="1"/>
          </p:cNvSpPr>
          <p:nvPr/>
        </p:nvSpPr>
        <p:spPr bwMode="auto">
          <a:xfrm>
            <a:off x="317500" y="1590675"/>
            <a:ext cx="4097338" cy="4614863"/>
          </a:xfrm>
          <a:prstGeom prst="rect">
            <a:avLst/>
          </a:prstGeom>
          <a:noFill/>
          <a:ln w="9525">
            <a:noFill/>
            <a:miter lim="800000"/>
            <a:headEnd/>
            <a:tailEnd/>
          </a:ln>
        </p:spPr>
        <p:txBody>
          <a:bodyPr>
            <a:spAutoFit/>
          </a:bodyPr>
          <a:lstStyle/>
          <a:p>
            <a:r>
              <a:rPr lang="en-US" b="1"/>
              <a:t>TALKGROUP	Hospital Name	</a:t>
            </a:r>
          </a:p>
          <a:p>
            <a:r>
              <a:rPr lang="en-US"/>
              <a:t>HOS-0101	Adams County Hospital	</a:t>
            </a:r>
          </a:p>
          <a:p>
            <a:r>
              <a:rPr lang="en-US"/>
              <a:t>HOS-0201	St. Rita's Medical Center	</a:t>
            </a:r>
          </a:p>
          <a:p>
            <a:r>
              <a:rPr lang="en-US"/>
              <a:t>HOS-0202	Lima Memorial Health System	</a:t>
            </a:r>
          </a:p>
          <a:p>
            <a:r>
              <a:rPr lang="en-US"/>
              <a:t>HOS-0203	Blanchard Valley Regional Health Center -- Bluffton Campus	</a:t>
            </a:r>
          </a:p>
          <a:p>
            <a:r>
              <a:rPr lang="en-US"/>
              <a:t>HOS-0301	Samaritan Regional Health Systems 	</a:t>
            </a:r>
          </a:p>
          <a:p>
            <a:r>
              <a:rPr lang="en-US"/>
              <a:t>HOS-0401	Ashtabula County Medical Center	</a:t>
            </a:r>
          </a:p>
          <a:p>
            <a:r>
              <a:rPr lang="en-US"/>
              <a:t>HOS-0402	UHHS Brown Memorial Hospital	</a:t>
            </a:r>
          </a:p>
          <a:p>
            <a:r>
              <a:rPr lang="en-US"/>
              <a:t>HOS-0403	UHHS Memorial Hospital of Geneva	</a:t>
            </a:r>
          </a:p>
          <a:p>
            <a:r>
              <a:rPr lang="en-US"/>
              <a:t>HOS-0501	Doctors Hospital of Nelsonville	</a:t>
            </a:r>
          </a:p>
          <a:p>
            <a:r>
              <a:rPr lang="en-US"/>
              <a:t>HOS-0502	O'Bleness Memorial Hospital	</a:t>
            </a:r>
          </a:p>
          <a:p>
            <a:r>
              <a:rPr lang="en-US"/>
              <a:t>HOS-0601	Joint Township District Memorial Hospital	</a:t>
            </a:r>
          </a:p>
          <a:p>
            <a:r>
              <a:rPr lang="en-US"/>
              <a:t>HOS-0701	Barnesville Hospital	</a:t>
            </a:r>
          </a:p>
          <a:p>
            <a:r>
              <a:rPr lang="en-US"/>
              <a:t>HOS-0702	Belmont Community Hospital	</a:t>
            </a:r>
          </a:p>
          <a:p>
            <a:r>
              <a:rPr lang="en-US"/>
              <a:t>HOS-0703	East Ohio Regional Hospital	</a:t>
            </a:r>
          </a:p>
          <a:p>
            <a:r>
              <a:rPr lang="en-US"/>
              <a:t>HOS-0801	Brown County General Hospital	</a:t>
            </a:r>
          </a:p>
          <a:p>
            <a:r>
              <a:rPr lang="en-US"/>
              <a:t>HOS-0901	McCullough-Hyde Memorial Hospital	</a:t>
            </a:r>
          </a:p>
          <a:p>
            <a:r>
              <a:rPr lang="en-US"/>
              <a:t>HOS-0902	Mercy Hospital of Fairfield	</a:t>
            </a:r>
          </a:p>
          <a:p>
            <a:r>
              <a:rPr lang="en-US"/>
              <a:t>HOS-0903	Middletown Regional Hospital	</a:t>
            </a:r>
          </a:p>
          <a:p>
            <a:r>
              <a:rPr lang="en-US"/>
              <a:t>HOS-0904	Fort Hamilton Hospital	</a:t>
            </a:r>
          </a:p>
          <a:p>
            <a:r>
              <a:rPr lang="en-US"/>
              <a:t>HOS-1101	Mercy Memorial Hospital	</a:t>
            </a:r>
          </a:p>
          <a:p>
            <a:r>
              <a:rPr lang="en-US"/>
              <a:t>HOS-1201	The Community Hospital of Springfield	</a:t>
            </a:r>
          </a:p>
          <a:p>
            <a:r>
              <a:rPr lang="en-US"/>
              <a:t>HOS-1202	Mercy Medical Center Springfield	</a:t>
            </a:r>
          </a:p>
          <a:p>
            <a:r>
              <a:rPr lang="en-US"/>
              <a:t>HOS-1301	Mercy Hospital Clermont	</a:t>
            </a:r>
          </a:p>
          <a:p>
            <a:r>
              <a:rPr lang="en-US"/>
              <a:t>HOS-1401	Clinton Memorial Hospital	</a:t>
            </a:r>
          </a:p>
          <a:p>
            <a:r>
              <a:rPr lang="en-US"/>
              <a:t>HOS-1501	East Liverpool City Hospital	</a:t>
            </a:r>
          </a:p>
          <a:p>
            <a:r>
              <a:rPr lang="en-US"/>
              <a:t>HOS-1502	Salem Community Hospital	</a:t>
            </a:r>
          </a:p>
          <a:p>
            <a:r>
              <a:rPr lang="en-US"/>
              <a:t>HOS-1601	Coshocton County Memorial Hospital	</a:t>
            </a:r>
          </a:p>
          <a:p>
            <a:r>
              <a:rPr lang="en-US"/>
              <a:t>HOS-1701	Bucyrus Community Hospital	</a:t>
            </a:r>
          </a:p>
          <a:p>
            <a:r>
              <a:rPr lang="en-US"/>
              <a:t>HOS-1703	Galion Community Hospital	</a:t>
            </a:r>
          </a:p>
          <a:p>
            <a:r>
              <a:rPr lang="en-US"/>
              <a:t>HOS-1801	Cleveland Clinic Foundation	</a:t>
            </a:r>
          </a:p>
          <a:p>
            <a:r>
              <a:rPr lang="en-US"/>
              <a:t>HOS-1802	Euclid Hospital CCHS	</a:t>
            </a:r>
          </a:p>
          <a:p>
            <a:r>
              <a:rPr lang="en-US"/>
              <a:t>HOS-1803	Fairview Hospital CCHS	</a:t>
            </a:r>
          </a:p>
          <a:p>
            <a:r>
              <a:rPr lang="en-US"/>
              <a:t>HOS-1804	CCF Children's Hospital for Rehabilitation	</a:t>
            </a:r>
          </a:p>
          <a:p>
            <a:r>
              <a:rPr lang="en-US"/>
              <a:t>HOS-1805	Hillcrest Hospital CCHS	</a:t>
            </a:r>
          </a:p>
          <a:p>
            <a:r>
              <a:rPr lang="en-US"/>
              <a:t>HOS-1806	Huron Hospital CCHS	</a:t>
            </a:r>
          </a:p>
          <a:p>
            <a:r>
              <a:rPr lang="en-US"/>
              <a:t>HOS-1807	Lakewood Hospital CCHS</a:t>
            </a:r>
          </a:p>
        </p:txBody>
      </p:sp>
      <p:sp>
        <p:nvSpPr>
          <p:cNvPr id="22533" name="Text Box 7"/>
          <p:cNvSpPr txBox="1">
            <a:spLocks noChangeArrowheads="1"/>
          </p:cNvSpPr>
          <p:nvPr/>
        </p:nvSpPr>
        <p:spPr bwMode="auto">
          <a:xfrm>
            <a:off x="4357688" y="1568450"/>
            <a:ext cx="4198937" cy="4859338"/>
          </a:xfrm>
          <a:prstGeom prst="rect">
            <a:avLst/>
          </a:prstGeom>
          <a:noFill/>
          <a:ln w="9525">
            <a:noFill/>
            <a:miter lim="800000"/>
            <a:headEnd/>
            <a:tailEnd/>
          </a:ln>
        </p:spPr>
        <p:txBody>
          <a:bodyPr>
            <a:spAutoFit/>
          </a:bodyPr>
          <a:lstStyle/>
          <a:p>
            <a:r>
              <a:rPr lang="en-US"/>
              <a:t>HOS-1808	Lutheran Hospital CCHS	</a:t>
            </a:r>
          </a:p>
          <a:p>
            <a:r>
              <a:rPr lang="en-US"/>
              <a:t>HOS-1809	Marymount Hospital CCHS	</a:t>
            </a:r>
          </a:p>
          <a:p>
            <a:r>
              <a:rPr lang="en-US"/>
              <a:t>HOS-1810	MetroHealth Medical Center	</a:t>
            </a:r>
          </a:p>
          <a:p>
            <a:r>
              <a:rPr lang="en-US"/>
              <a:t>HOS-1811	South Pointe Hospital CHHS	</a:t>
            </a:r>
          </a:p>
          <a:p>
            <a:r>
              <a:rPr lang="en-US"/>
              <a:t>HOS-1812	Southwest General Health Center	</a:t>
            </a:r>
          </a:p>
          <a:p>
            <a:r>
              <a:rPr lang="en-US"/>
              <a:t>HOS-1813	St. John West Shore Hospital	</a:t>
            </a:r>
          </a:p>
          <a:p>
            <a:r>
              <a:rPr lang="en-US"/>
              <a:t>HOS-1814	St. Vincent Charity Hospital	</a:t>
            </a:r>
          </a:p>
          <a:p>
            <a:r>
              <a:rPr lang="en-US"/>
              <a:t>HOS-1816	UHHS Bedford Medical Center	</a:t>
            </a:r>
          </a:p>
          <a:p>
            <a:r>
              <a:rPr lang="en-US"/>
              <a:t>HOS-1817	University Hospitals of Cleveland	</a:t>
            </a:r>
          </a:p>
          <a:p>
            <a:r>
              <a:rPr lang="en-US"/>
              <a:t>HOS-1820	Parma Community Hospital	</a:t>
            </a:r>
          </a:p>
          <a:p>
            <a:r>
              <a:rPr lang="en-US"/>
              <a:t>HOS-1821	UHHS Richmond Heights Hospital	</a:t>
            </a:r>
          </a:p>
          <a:p>
            <a:r>
              <a:rPr lang="en-US"/>
              <a:t>HOS-1901	Wayne Hospital	</a:t>
            </a:r>
          </a:p>
          <a:p>
            <a:r>
              <a:rPr lang="en-US"/>
              <a:t>HOS-2001	Community Memorial Hospital 	</a:t>
            </a:r>
          </a:p>
          <a:p>
            <a:r>
              <a:rPr lang="en-US"/>
              <a:t>HOS-2002	Defiance Regional Medical Center	</a:t>
            </a:r>
          </a:p>
          <a:p>
            <a:r>
              <a:rPr lang="en-US"/>
              <a:t>HOS-2003	Mercy of Defiance	</a:t>
            </a:r>
          </a:p>
          <a:p>
            <a:r>
              <a:rPr lang="en-US"/>
              <a:t>HOS-2101	Grady Memorial Hospital	</a:t>
            </a:r>
          </a:p>
          <a:p>
            <a:r>
              <a:rPr lang="en-US"/>
              <a:t>HOS-2201	Firelands Regional Medical Center	</a:t>
            </a:r>
          </a:p>
          <a:p>
            <a:r>
              <a:rPr lang="en-US"/>
              <a:t>HOS-2301	Fairfield Medical Center	</a:t>
            </a:r>
          </a:p>
          <a:p>
            <a:r>
              <a:rPr lang="en-US"/>
              <a:t>HOS-2401	Fayette County Memorial Hospital	</a:t>
            </a:r>
          </a:p>
          <a:p>
            <a:r>
              <a:rPr lang="en-US"/>
              <a:t>HOS-2501	Nationwide Children's Hospital	</a:t>
            </a:r>
          </a:p>
          <a:p>
            <a:r>
              <a:rPr lang="en-US"/>
              <a:t>HOS-2502 	Dublin Methodist Hospital	</a:t>
            </a:r>
          </a:p>
          <a:p>
            <a:r>
              <a:rPr lang="en-US"/>
              <a:t>HOS-2503	Doctors Hospital West	</a:t>
            </a:r>
          </a:p>
          <a:p>
            <a:r>
              <a:rPr lang="en-US"/>
              <a:t>HOS-2504	Grant Medical Center	</a:t>
            </a:r>
          </a:p>
          <a:p>
            <a:r>
              <a:rPr lang="en-US"/>
              <a:t>HOS-2507	Mount Carmel East Hospital	</a:t>
            </a:r>
          </a:p>
          <a:p>
            <a:r>
              <a:rPr lang="en-US"/>
              <a:t>HOS-2507	Mount Carmel New Albany Hospital	</a:t>
            </a:r>
          </a:p>
          <a:p>
            <a:r>
              <a:rPr lang="en-US"/>
              <a:t>HOS-2508	Mount Carmel St. Ann's Hospital	</a:t>
            </a:r>
          </a:p>
          <a:p>
            <a:r>
              <a:rPr lang="en-US"/>
              <a:t>HOS-2509	Mount Carmel West Hospital	</a:t>
            </a:r>
          </a:p>
          <a:p>
            <a:r>
              <a:rPr lang="en-US"/>
              <a:t>HOS-2510	Riverside Methodist Hospital	</a:t>
            </a:r>
          </a:p>
          <a:p>
            <a:r>
              <a:rPr lang="en-US"/>
              <a:t>HOS-2511	Ohio State University Medical Center	</a:t>
            </a:r>
          </a:p>
          <a:p>
            <a:r>
              <a:rPr lang="en-US"/>
              <a:t>HOS-2512	Ohio State University Hospital East	</a:t>
            </a:r>
          </a:p>
          <a:p>
            <a:r>
              <a:rPr lang="en-US"/>
              <a:t>HOS-2601	Fulton County Health Center	</a:t>
            </a:r>
          </a:p>
          <a:p>
            <a:r>
              <a:rPr lang="en-US"/>
              <a:t>HOS-2602	Community Hospital Williams County Archbold Campus	</a:t>
            </a:r>
          </a:p>
          <a:p>
            <a:r>
              <a:rPr lang="en-US"/>
              <a:t>HOS-2701	Holzer Medical Center	</a:t>
            </a:r>
          </a:p>
          <a:p>
            <a:r>
              <a:rPr lang="en-US"/>
              <a:t>HOS-2801	UHHS Geauga Regional Hospital	</a:t>
            </a:r>
          </a:p>
          <a:p>
            <a:r>
              <a:rPr lang="en-US"/>
              <a:t>HOS-2901	Greene Memorial Hospital	</a:t>
            </a:r>
          </a:p>
          <a:p>
            <a:r>
              <a:rPr lang="en-US"/>
              <a:t>HOS-3001	Southeastern OH Regional Medical Center	</a:t>
            </a:r>
          </a:p>
          <a:p>
            <a:r>
              <a:rPr lang="en-US"/>
              <a:t>HOS-3101	Bethesda North Hospital	</a:t>
            </a:r>
          </a:p>
          <a:p>
            <a:r>
              <a:rPr lang="en-US"/>
              <a:t>HOS-3102	Cincinnati Children's Hospital	</a:t>
            </a:r>
          </a:p>
          <a:p>
            <a:r>
              <a:rPr lang="en-US"/>
              <a:t>HOS-3103	Deaconess Hospital	</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Hospital Talk Groups </a:t>
            </a:r>
            <a:r>
              <a:rPr lang="en-US" sz="2800" smtClean="0"/>
              <a:t>(Cont)</a:t>
            </a:r>
          </a:p>
        </p:txBody>
      </p:sp>
      <p:sp>
        <p:nvSpPr>
          <p:cNvPr id="2355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1233A65-5B16-4A56-BA1B-418882DD2103}" type="slidenum">
              <a:rPr lang="en-US" sz="1400" smtClean="0">
                <a:solidFill>
                  <a:schemeClr val="tx1"/>
                </a:solidFill>
              </a:rPr>
              <a:pPr/>
              <a:t>22</a:t>
            </a:fld>
            <a:endParaRPr lang="en-US" sz="1400" smtClean="0">
              <a:solidFill>
                <a:schemeClr val="tx1"/>
              </a:solidFill>
            </a:endParaRPr>
          </a:p>
        </p:txBody>
      </p:sp>
      <p:sp>
        <p:nvSpPr>
          <p:cNvPr id="23556" name="Text Box 4"/>
          <p:cNvSpPr txBox="1">
            <a:spLocks noChangeArrowheads="1"/>
          </p:cNvSpPr>
          <p:nvPr/>
        </p:nvSpPr>
        <p:spPr bwMode="auto">
          <a:xfrm>
            <a:off x="382588" y="1492250"/>
            <a:ext cx="3841750" cy="4981575"/>
          </a:xfrm>
          <a:prstGeom prst="rect">
            <a:avLst/>
          </a:prstGeom>
          <a:noFill/>
          <a:ln w="9525">
            <a:noFill/>
            <a:miter lim="800000"/>
            <a:headEnd/>
            <a:tailEnd/>
          </a:ln>
        </p:spPr>
        <p:txBody>
          <a:bodyPr wrap="none">
            <a:spAutoFit/>
          </a:bodyPr>
          <a:lstStyle/>
          <a:p>
            <a:r>
              <a:rPr lang="en-US"/>
              <a:t>HOS-3104	Good Samaritan Hospital	</a:t>
            </a:r>
          </a:p>
          <a:p>
            <a:r>
              <a:rPr lang="en-US"/>
              <a:t>HOS-3105	Mercy Franciscan Hospital Mt. Airy 	</a:t>
            </a:r>
          </a:p>
          <a:p>
            <a:r>
              <a:rPr lang="en-US"/>
              <a:t>HOS-3106	Mercy Franciscan Hospital Western Hills	</a:t>
            </a:r>
          </a:p>
          <a:p>
            <a:r>
              <a:rPr lang="en-US"/>
              <a:t>HOS-3107	Mercy Hospital Anderson	</a:t>
            </a:r>
          </a:p>
          <a:p>
            <a:r>
              <a:rPr lang="en-US"/>
              <a:t>HOS-3108	The Christ Hospital	</a:t>
            </a:r>
          </a:p>
          <a:p>
            <a:r>
              <a:rPr lang="en-US"/>
              <a:t>HOS-3109	The Jewish Hospital (Kenwood)	</a:t>
            </a:r>
          </a:p>
          <a:p>
            <a:r>
              <a:rPr lang="en-US"/>
              <a:t>HOS-3110	The University Hospital	</a:t>
            </a:r>
          </a:p>
          <a:p>
            <a:r>
              <a:rPr lang="en-US"/>
              <a:t>HOS-3111	Mercy Harrison 24 Hour Care	</a:t>
            </a:r>
          </a:p>
          <a:p>
            <a:r>
              <a:rPr lang="en-US"/>
              <a:t>HOS-3201	Blanchard Vlly Regional Health Ctr--Findlay 	</a:t>
            </a:r>
          </a:p>
          <a:p>
            <a:r>
              <a:rPr lang="en-US"/>
              <a:t>HOS-3301	Hardin Memorial Hospital	</a:t>
            </a:r>
          </a:p>
          <a:p>
            <a:r>
              <a:rPr lang="en-US"/>
              <a:t>HOS-3401	Harrison Community Hospital	</a:t>
            </a:r>
          </a:p>
          <a:p>
            <a:r>
              <a:rPr lang="en-US"/>
              <a:t>HOS-3501	Henry County Hospital	</a:t>
            </a:r>
          </a:p>
          <a:p>
            <a:r>
              <a:rPr lang="en-US"/>
              <a:t>HOS-3601	Greenfield Area Medical Center	</a:t>
            </a:r>
          </a:p>
          <a:p>
            <a:r>
              <a:rPr lang="en-US"/>
              <a:t>HOS-3602	Highland District Hospital	</a:t>
            </a:r>
          </a:p>
          <a:p>
            <a:r>
              <a:rPr lang="en-US"/>
              <a:t>HOS-3701	Hocking Valley Community Hospital	</a:t>
            </a:r>
          </a:p>
          <a:p>
            <a:r>
              <a:rPr lang="en-US"/>
              <a:t>HOS-3801	Pomerene Hospital	</a:t>
            </a:r>
          </a:p>
          <a:p>
            <a:r>
              <a:rPr lang="en-US"/>
              <a:t>HOS-3901	Fisher-Titus Medical Center	</a:t>
            </a:r>
          </a:p>
          <a:p>
            <a:r>
              <a:rPr lang="en-US"/>
              <a:t>HOS-3902	Mercy Hospital of Willard	</a:t>
            </a:r>
          </a:p>
          <a:p>
            <a:r>
              <a:rPr lang="en-US"/>
              <a:t>HOS-4001	Holzer Medical Center -- Jackson	</a:t>
            </a:r>
          </a:p>
          <a:p>
            <a:r>
              <a:rPr lang="en-US"/>
              <a:t>HOS-4101	Trinity Medical Center East	</a:t>
            </a:r>
          </a:p>
          <a:p>
            <a:r>
              <a:rPr lang="en-US"/>
              <a:t>HOS-4102	Trinity Medical Center West	</a:t>
            </a:r>
          </a:p>
          <a:p>
            <a:r>
              <a:rPr lang="en-US"/>
              <a:t>HOS-4201	Knox Community Hospital	</a:t>
            </a:r>
          </a:p>
          <a:p>
            <a:r>
              <a:rPr lang="en-US"/>
              <a:t>HOS-4301	Lake East Hospital	</a:t>
            </a:r>
          </a:p>
          <a:p>
            <a:r>
              <a:rPr lang="en-US"/>
              <a:t>HOS-4302	Lake West Hospital	</a:t>
            </a:r>
          </a:p>
          <a:p>
            <a:r>
              <a:rPr lang="en-US"/>
              <a:t>HOS-4501	Licking Memorial Health Systems	</a:t>
            </a:r>
          </a:p>
          <a:p>
            <a:r>
              <a:rPr lang="en-US"/>
              <a:t>HOS-4601	Mary Rutan Hospital	</a:t>
            </a:r>
          </a:p>
          <a:p>
            <a:r>
              <a:rPr lang="en-US"/>
              <a:t>HOS-4701	EMH Regional Medical Center	</a:t>
            </a:r>
          </a:p>
          <a:p>
            <a:r>
              <a:rPr lang="en-US"/>
              <a:t>HOS-4702	Community Health Partners	</a:t>
            </a:r>
          </a:p>
          <a:p>
            <a:r>
              <a:rPr lang="en-US"/>
              <a:t>HOS-4703	Amherst Hospital	</a:t>
            </a:r>
          </a:p>
          <a:p>
            <a:r>
              <a:rPr lang="en-US"/>
              <a:t>HOS-4704	Allen Medical Center	</a:t>
            </a:r>
          </a:p>
          <a:p>
            <a:r>
              <a:rPr lang="en-US"/>
              <a:t>HOS-4705	Avon Emergency Care Center	</a:t>
            </a:r>
          </a:p>
          <a:p>
            <a:r>
              <a:rPr lang="en-US"/>
              <a:t>HOS-4801	Flower Hospital	</a:t>
            </a:r>
          </a:p>
          <a:p>
            <a:r>
              <a:rPr lang="en-US"/>
              <a:t>HOS-4802	University of Toledo Health Science Campus	</a:t>
            </a:r>
          </a:p>
          <a:p>
            <a:r>
              <a:rPr lang="en-US"/>
              <a:t>HOS-4803	St. Charles Mercy Hospital	</a:t>
            </a:r>
          </a:p>
          <a:p>
            <a:r>
              <a:rPr lang="en-US"/>
              <a:t>HOS-4804	St. Luke's Hospital	</a:t>
            </a:r>
          </a:p>
          <a:p>
            <a:r>
              <a:rPr lang="en-US"/>
              <a:t>HOS-4805	St. Vincent Mercy Medical Center	</a:t>
            </a:r>
          </a:p>
          <a:p>
            <a:r>
              <a:rPr lang="en-US"/>
              <a:t>HOS-4806	Toledo Hospital	</a:t>
            </a:r>
          </a:p>
          <a:p>
            <a:r>
              <a:rPr lang="en-US"/>
              <a:t>HOS-4807	St. Anne Mercy Medical Hospital	</a:t>
            </a:r>
          </a:p>
          <a:p>
            <a:r>
              <a:rPr lang="en-US"/>
              <a:t>HOS-4808	Bay Park Community Hospital 	</a:t>
            </a:r>
          </a:p>
          <a:p>
            <a:endParaRPr lang="en-US"/>
          </a:p>
        </p:txBody>
      </p:sp>
      <p:sp>
        <p:nvSpPr>
          <p:cNvPr id="23557" name="Text Box 6"/>
          <p:cNvSpPr txBox="1">
            <a:spLocks noChangeArrowheads="1"/>
          </p:cNvSpPr>
          <p:nvPr/>
        </p:nvSpPr>
        <p:spPr bwMode="auto">
          <a:xfrm>
            <a:off x="4819650" y="1595438"/>
            <a:ext cx="3841750" cy="4859337"/>
          </a:xfrm>
          <a:prstGeom prst="rect">
            <a:avLst/>
          </a:prstGeom>
          <a:noFill/>
          <a:ln w="9525">
            <a:noFill/>
            <a:miter lim="800000"/>
            <a:headEnd/>
            <a:tailEnd/>
          </a:ln>
        </p:spPr>
        <p:txBody>
          <a:bodyPr wrap="none">
            <a:spAutoFit/>
          </a:bodyPr>
          <a:lstStyle/>
          <a:p>
            <a:r>
              <a:rPr lang="en-US"/>
              <a:t>HOS-4901	Madison County Hospital	</a:t>
            </a:r>
          </a:p>
          <a:p>
            <a:r>
              <a:rPr lang="en-US"/>
              <a:t>HOS-5001	St. Elizabeth Medical Center	</a:t>
            </a:r>
          </a:p>
          <a:p>
            <a:r>
              <a:rPr lang="en-US"/>
              <a:t>HOS-5002	Northside Medical Center	</a:t>
            </a:r>
          </a:p>
          <a:p>
            <a:r>
              <a:rPr lang="en-US"/>
              <a:t>HOS-5003	Tod's Children's Hospital	</a:t>
            </a:r>
          </a:p>
          <a:p>
            <a:r>
              <a:rPr lang="en-US"/>
              <a:t>HOS-5004	St Elizabeth Health Center	</a:t>
            </a:r>
          </a:p>
          <a:p>
            <a:r>
              <a:rPr lang="en-US"/>
              <a:t>HOS-5101	Marion General Hospital	</a:t>
            </a:r>
          </a:p>
          <a:p>
            <a:r>
              <a:rPr lang="en-US"/>
              <a:t>HOS-5201	Medina General Hospital	</a:t>
            </a:r>
          </a:p>
          <a:p>
            <a:r>
              <a:rPr lang="en-US"/>
              <a:t>HOS-5202	Wadsworth-Rittman Hospital	</a:t>
            </a:r>
          </a:p>
          <a:p>
            <a:r>
              <a:rPr lang="en-US"/>
              <a:t>HOS-5203	Lodi Community Hospital	</a:t>
            </a:r>
          </a:p>
          <a:p>
            <a:r>
              <a:rPr lang="en-US"/>
              <a:t>HOS-5401	Mercer Health	</a:t>
            </a:r>
          </a:p>
          <a:p>
            <a:r>
              <a:rPr lang="en-US"/>
              <a:t>HOS-5501	Upper Valley Medical Center	</a:t>
            </a:r>
          </a:p>
          <a:p>
            <a:r>
              <a:rPr lang="en-US"/>
              <a:t>HOS-</a:t>
            </a:r>
            <a:r>
              <a:rPr lang="en-US" b="1"/>
              <a:t>57</a:t>
            </a:r>
            <a:r>
              <a:rPr lang="en-US"/>
              <a:t>01	Dayton Heart Hospital	</a:t>
            </a:r>
          </a:p>
          <a:p>
            <a:r>
              <a:rPr lang="en-US"/>
              <a:t>HOS-</a:t>
            </a:r>
            <a:r>
              <a:rPr lang="en-US" b="1"/>
              <a:t>57</a:t>
            </a:r>
            <a:r>
              <a:rPr lang="en-US"/>
              <a:t>02	Good Samaritan Hospital and Health Center	</a:t>
            </a:r>
          </a:p>
          <a:p>
            <a:r>
              <a:rPr lang="en-US"/>
              <a:t>HOS-</a:t>
            </a:r>
            <a:r>
              <a:rPr lang="en-US" b="1"/>
              <a:t>57</a:t>
            </a:r>
            <a:r>
              <a:rPr lang="en-US"/>
              <a:t>03	Grandview Hospital or Medical Center	</a:t>
            </a:r>
          </a:p>
          <a:p>
            <a:r>
              <a:rPr lang="en-US"/>
              <a:t>HOS-</a:t>
            </a:r>
            <a:r>
              <a:rPr lang="en-US" b="1"/>
              <a:t>57</a:t>
            </a:r>
            <a:r>
              <a:rPr lang="en-US"/>
              <a:t>04	Kettering Medical Center	</a:t>
            </a:r>
          </a:p>
          <a:p>
            <a:r>
              <a:rPr lang="en-US"/>
              <a:t>HOS-</a:t>
            </a:r>
            <a:r>
              <a:rPr lang="en-US" b="1"/>
              <a:t>57</a:t>
            </a:r>
            <a:r>
              <a:rPr lang="en-US"/>
              <a:t>05	Miami Valley Hospital	</a:t>
            </a:r>
          </a:p>
          <a:p>
            <a:r>
              <a:rPr lang="en-US"/>
              <a:t>HOS-</a:t>
            </a:r>
            <a:r>
              <a:rPr lang="en-US" b="1"/>
              <a:t>57</a:t>
            </a:r>
            <a:r>
              <a:rPr lang="en-US"/>
              <a:t>06	Southview Hospital and Family Health Center	</a:t>
            </a:r>
          </a:p>
          <a:p>
            <a:r>
              <a:rPr lang="en-US"/>
              <a:t>HOS-</a:t>
            </a:r>
            <a:r>
              <a:rPr lang="en-US" b="1"/>
              <a:t>57</a:t>
            </a:r>
            <a:r>
              <a:rPr lang="en-US"/>
              <a:t>07</a:t>
            </a:r>
            <a:r>
              <a:rPr lang="en-US" b="1">
                <a:solidFill>
                  <a:srgbClr val="FF0000"/>
                </a:solidFill>
              </a:rPr>
              <a:t>	Sycamore Hospital</a:t>
            </a:r>
            <a:r>
              <a:rPr lang="en-US"/>
              <a:t>	</a:t>
            </a:r>
          </a:p>
          <a:p>
            <a:r>
              <a:rPr lang="en-US"/>
              <a:t>HOS-</a:t>
            </a:r>
            <a:r>
              <a:rPr lang="en-US" b="1"/>
              <a:t>57</a:t>
            </a:r>
            <a:r>
              <a:rPr lang="en-US"/>
              <a:t>08	The Children's Medical Center	</a:t>
            </a:r>
          </a:p>
          <a:p>
            <a:r>
              <a:rPr lang="en-US"/>
              <a:t>HOS-5901	Morrow County Hospital	</a:t>
            </a:r>
          </a:p>
          <a:p>
            <a:r>
              <a:rPr lang="en-US"/>
              <a:t>HOS-6001	Genesis Healthcare Sys -- Bethesda Hospital	</a:t>
            </a:r>
          </a:p>
          <a:p>
            <a:r>
              <a:rPr lang="en-US"/>
              <a:t>HOS-6002	Genesis Health Care Sys -- Good Samaritan Hospital 	</a:t>
            </a:r>
          </a:p>
          <a:p>
            <a:r>
              <a:rPr lang="en-US"/>
              <a:t>HOS-6201	H. B. Magruder Memorial Hospital	</a:t>
            </a:r>
          </a:p>
          <a:p>
            <a:r>
              <a:rPr lang="en-US"/>
              <a:t>HOS-6301	Paulding County Hospital	</a:t>
            </a:r>
          </a:p>
          <a:p>
            <a:r>
              <a:rPr lang="en-US"/>
              <a:t>HOS-6501	Berger Health System	</a:t>
            </a:r>
          </a:p>
          <a:p>
            <a:r>
              <a:rPr lang="en-US"/>
              <a:t>HOS-6601	Pike Community Hospital	</a:t>
            </a:r>
          </a:p>
          <a:p>
            <a:r>
              <a:rPr lang="en-US"/>
              <a:t>HOS-6701	Robinson Memorial Hospital	</a:t>
            </a:r>
          </a:p>
          <a:p>
            <a:r>
              <a:rPr lang="en-US"/>
              <a:t>HOS-7001	Med Central Health System -- Shelby Hospital	</a:t>
            </a:r>
          </a:p>
          <a:p>
            <a:r>
              <a:rPr lang="en-US"/>
              <a:t>HOS-7002	MedCentral Health System -- Mansfield Hospital - ED	</a:t>
            </a:r>
          </a:p>
          <a:p>
            <a:r>
              <a:rPr lang="en-US"/>
              <a:t>HOS-7002	MedCentral Health System -- Mansfield Hospital - Command	</a:t>
            </a:r>
          </a:p>
          <a:p>
            <a:r>
              <a:rPr lang="en-US"/>
              <a:t>HOS-7101	Adena Health System	</a:t>
            </a:r>
          </a:p>
          <a:p>
            <a:r>
              <a:rPr lang="en-US"/>
              <a:t>HOS-7201	Memorial Hospital 	</a:t>
            </a:r>
          </a:p>
          <a:p>
            <a:r>
              <a:rPr lang="en-US"/>
              <a:t>HOS-7202	St. Francis Health Care Center	</a:t>
            </a:r>
          </a:p>
          <a:p>
            <a:r>
              <a:rPr lang="en-US"/>
              <a:t>HOS-7203	The Bellevue Hospital	</a:t>
            </a:r>
          </a:p>
          <a:p>
            <a:r>
              <a:rPr lang="en-US"/>
              <a:t>HOS-7301	Southern Ohio Medical Center Emergency Services	</a:t>
            </a:r>
          </a:p>
          <a:p>
            <a:r>
              <a:rPr lang="en-US"/>
              <a:t>HOS-7401	Mercy Hospital of Tiffin	</a:t>
            </a:r>
          </a:p>
          <a:p>
            <a:r>
              <a:rPr lang="en-US"/>
              <a:t>HOS-7402	Fostoria Community Hospital	</a:t>
            </a:r>
          </a:p>
          <a:p>
            <a:r>
              <a:rPr lang="en-US"/>
              <a:t>HOS-7501	Wilson Memorial Hospital	</a:t>
            </a:r>
          </a:p>
          <a:p>
            <a:r>
              <a:rPr lang="en-US"/>
              <a:t>HOS-7601	Aultman Health Foundation	</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Hospital Talk Groups </a:t>
            </a:r>
            <a:r>
              <a:rPr lang="en-US" sz="2800" smtClean="0"/>
              <a:t>(Cont)</a:t>
            </a:r>
          </a:p>
        </p:txBody>
      </p:sp>
      <p:sp>
        <p:nvSpPr>
          <p:cNvPr id="2457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D754566-FA83-420B-9D35-A69CEB7EBCAE}" type="slidenum">
              <a:rPr lang="en-US" sz="1400" smtClean="0">
                <a:solidFill>
                  <a:schemeClr val="tx1"/>
                </a:solidFill>
              </a:rPr>
              <a:pPr/>
              <a:t>23</a:t>
            </a:fld>
            <a:endParaRPr lang="en-US" sz="1400" smtClean="0">
              <a:solidFill>
                <a:schemeClr val="tx1"/>
              </a:solidFill>
            </a:endParaRPr>
          </a:p>
        </p:txBody>
      </p:sp>
      <p:sp>
        <p:nvSpPr>
          <p:cNvPr id="24580" name="Text Box 6"/>
          <p:cNvSpPr txBox="1">
            <a:spLocks noChangeArrowheads="1"/>
          </p:cNvSpPr>
          <p:nvPr/>
        </p:nvSpPr>
        <p:spPr bwMode="auto">
          <a:xfrm>
            <a:off x="765175" y="1470025"/>
            <a:ext cx="3841750" cy="3270250"/>
          </a:xfrm>
          <a:prstGeom prst="rect">
            <a:avLst/>
          </a:prstGeom>
          <a:noFill/>
          <a:ln w="9525">
            <a:noFill/>
            <a:miter lim="800000"/>
            <a:headEnd/>
            <a:tailEnd/>
          </a:ln>
        </p:spPr>
        <p:txBody>
          <a:bodyPr wrap="none">
            <a:spAutoFit/>
          </a:bodyPr>
          <a:lstStyle/>
          <a:p>
            <a:r>
              <a:rPr lang="en-US"/>
              <a:t>HOS-7602	Alliance Community Hospital	</a:t>
            </a:r>
          </a:p>
          <a:p>
            <a:r>
              <a:rPr lang="en-US"/>
              <a:t>HOS-7603	Affinity Medical Center Doctors Campus	</a:t>
            </a:r>
          </a:p>
          <a:p>
            <a:r>
              <a:rPr lang="en-US"/>
              <a:t>HOS-7604	Mercy Medical Center 	</a:t>
            </a:r>
          </a:p>
          <a:p>
            <a:r>
              <a:rPr lang="en-US"/>
              <a:t>HOS-7605	Affinity Medical Center Massillon Campus	</a:t>
            </a:r>
          </a:p>
          <a:p>
            <a:r>
              <a:rPr lang="en-US"/>
              <a:t>HOS-7701	Akron General Medical Center	</a:t>
            </a:r>
          </a:p>
          <a:p>
            <a:r>
              <a:rPr lang="en-US"/>
              <a:t>HOS-7702	Akron Children's Hospital	</a:t>
            </a:r>
          </a:p>
          <a:p>
            <a:r>
              <a:rPr lang="en-US"/>
              <a:t>HOS-7703	Cuyahoga Falls General Hospital	</a:t>
            </a:r>
          </a:p>
          <a:p>
            <a:r>
              <a:rPr lang="en-US"/>
              <a:t>HOS-7704	Summa Health System -- St. Thomas Hospital	</a:t>
            </a:r>
          </a:p>
          <a:p>
            <a:r>
              <a:rPr lang="en-US"/>
              <a:t>HOS-7705	Summa Health System -- Akron City Hospital	</a:t>
            </a:r>
          </a:p>
          <a:p>
            <a:r>
              <a:rPr lang="en-US"/>
              <a:t>HOS-7706	Barberton Citizens Hospital	</a:t>
            </a:r>
          </a:p>
          <a:p>
            <a:r>
              <a:rPr lang="en-US"/>
              <a:t>HOS-7801	St. Joseph Health Center	</a:t>
            </a:r>
          </a:p>
          <a:p>
            <a:r>
              <a:rPr lang="en-US"/>
              <a:t>HOS-7802	Trumbull Memorial Hospital	</a:t>
            </a:r>
          </a:p>
          <a:p>
            <a:r>
              <a:rPr lang="en-US"/>
              <a:t>HOS-7901	Twin City Hospital 	</a:t>
            </a:r>
          </a:p>
          <a:p>
            <a:r>
              <a:rPr lang="en-US"/>
              <a:t>HOS-7902	Union Hospital	</a:t>
            </a:r>
          </a:p>
          <a:p>
            <a:r>
              <a:rPr lang="en-US"/>
              <a:t>HOS-8001	Memorial Hospital of Union County	</a:t>
            </a:r>
          </a:p>
          <a:p>
            <a:r>
              <a:rPr lang="en-US"/>
              <a:t>HOS-8101	Van Wert County Hospital	</a:t>
            </a:r>
          </a:p>
          <a:p>
            <a:r>
              <a:rPr lang="en-US"/>
              <a:t>HOS-8301	Bethesda Arrow Springs	</a:t>
            </a:r>
          </a:p>
          <a:p>
            <a:r>
              <a:rPr lang="en-US"/>
              <a:t>HOS-8401	Marietta Memorial Hospital	</a:t>
            </a:r>
          </a:p>
          <a:p>
            <a:r>
              <a:rPr lang="en-US"/>
              <a:t>HOS-8402	Selby General Hospital	</a:t>
            </a:r>
          </a:p>
          <a:p>
            <a:r>
              <a:rPr lang="en-US"/>
              <a:t>HOS-8501	Dunlap Memorial Hospital	</a:t>
            </a:r>
          </a:p>
          <a:p>
            <a:r>
              <a:rPr lang="en-US"/>
              <a:t>HOS-8502	Wooster Community Hospital	</a:t>
            </a:r>
          </a:p>
          <a:p>
            <a:r>
              <a:rPr lang="en-US"/>
              <a:t>HOS-8601	Community Hospital Willaims County -- Bryan Campus	</a:t>
            </a:r>
          </a:p>
          <a:p>
            <a:r>
              <a:rPr lang="en-US"/>
              <a:t>HOS-8602	Community Hospital Willaims County -- Montpelier Campus	</a:t>
            </a:r>
          </a:p>
          <a:p>
            <a:r>
              <a:rPr lang="en-US"/>
              <a:t>HOS-8701	Wood County Hospital	</a:t>
            </a:r>
          </a:p>
          <a:p>
            <a:r>
              <a:rPr lang="en-US"/>
              <a:t>HOS-8801	Wyandot Memorial Hospital 	</a:t>
            </a:r>
          </a:p>
          <a:p>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6"/>
          <p:cNvSpPr>
            <a:spLocks noGrp="1" noChangeArrowheads="1"/>
          </p:cNvSpPr>
          <p:nvPr>
            <p:ph type="title"/>
          </p:nvPr>
        </p:nvSpPr>
        <p:spPr>
          <a:xfrm>
            <a:off x="457200" y="274638"/>
            <a:ext cx="8229600" cy="681037"/>
          </a:xfrm>
        </p:spPr>
        <p:txBody>
          <a:bodyPr rtlCol="0">
            <a:normAutofit fontScale="90000"/>
          </a:bodyPr>
          <a:lstStyle/>
          <a:p>
            <a:pPr eaLnBrk="1" fontAlgn="auto" hangingPunct="1">
              <a:spcAft>
                <a:spcPts val="0"/>
              </a:spcAft>
              <a:defRPr/>
            </a:pPr>
            <a:r>
              <a:rPr lang="en-US" b="1" smtClean="0"/>
              <a:t>Common Terms</a:t>
            </a:r>
          </a:p>
        </p:txBody>
      </p:sp>
      <p:sp>
        <p:nvSpPr>
          <p:cNvPr id="2560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59EE5EB-4D39-4ED3-AD49-FEA49223CC53}" type="slidenum">
              <a:rPr lang="en-US" sz="1400" smtClean="0">
                <a:solidFill>
                  <a:schemeClr val="tx1"/>
                </a:solidFill>
              </a:rPr>
              <a:pPr/>
              <a:t>24</a:t>
            </a:fld>
            <a:endParaRPr lang="en-US" sz="1400" smtClean="0">
              <a:solidFill>
                <a:schemeClr val="tx1"/>
              </a:solidFill>
            </a:endParaRPr>
          </a:p>
        </p:txBody>
      </p:sp>
      <p:sp>
        <p:nvSpPr>
          <p:cNvPr id="240644" name="Text Box 4"/>
          <p:cNvSpPr txBox="1">
            <a:spLocks noChangeArrowheads="1"/>
          </p:cNvSpPr>
          <p:nvPr/>
        </p:nvSpPr>
        <p:spPr bwMode="auto">
          <a:xfrm>
            <a:off x="373063" y="1204913"/>
            <a:ext cx="8382000" cy="5138737"/>
          </a:xfrm>
          <a:prstGeom prst="rect">
            <a:avLst/>
          </a:prstGeom>
          <a:solidFill>
            <a:srgbClr val="FFCC99"/>
          </a:solidFill>
          <a:ln w="9525">
            <a:solidFill>
              <a:srgbClr val="000000"/>
            </a:solidFill>
            <a:miter lim="800000"/>
            <a:headEnd/>
            <a:tailEnd/>
          </a:ln>
        </p:spPr>
        <p:txBody>
          <a:bodyPr/>
          <a:lstStyle/>
          <a:p>
            <a:pPr>
              <a:defRPr/>
            </a:pPr>
            <a:r>
              <a:rPr lang="en-US" altLang="zh-TW" sz="2000" b="1">
                <a:effectLst>
                  <a:outerShdw blurRad="38100" dist="38100" dir="2700000" algn="tl">
                    <a:srgbClr val="FFFFFF"/>
                  </a:outerShdw>
                </a:effectLst>
                <a:latin typeface="Tahoma" pitchFamily="34" charset="0"/>
              </a:rPr>
              <a:t>Affirmative</a:t>
            </a:r>
            <a:r>
              <a:rPr lang="en-US" altLang="zh-TW" sz="2000">
                <a:effectLst>
                  <a:outerShdw blurRad="38100" dist="38100" dir="2700000" algn="tl">
                    <a:srgbClr val="FFFFFF"/>
                  </a:outerShdw>
                </a:effectLst>
                <a:latin typeface="Tahoma" pitchFamily="34" charset="0"/>
              </a:rPr>
              <a:t> =</a:t>
            </a:r>
            <a:r>
              <a:rPr lang="en-US" altLang="zh-TW" sz="2000" b="1">
                <a:effectLst>
                  <a:outerShdw blurRad="38100" dist="38100" dir="2700000" algn="tl">
                    <a:srgbClr val="FFFFFF"/>
                  </a:outerShdw>
                </a:effectLst>
                <a:latin typeface="Tahoma" pitchFamily="34" charset="0"/>
              </a:rPr>
              <a:t> </a:t>
            </a:r>
            <a:r>
              <a:rPr lang="en-US" altLang="zh-TW" sz="2000">
                <a:effectLst>
                  <a:outerShdw blurRad="38100" dist="38100" dir="2700000" algn="tl">
                    <a:srgbClr val="FFFFFF"/>
                  </a:outerShdw>
                </a:effectLst>
                <a:latin typeface="Tahoma" pitchFamily="34" charset="0"/>
              </a:rPr>
              <a:t>Yes 			</a:t>
            </a:r>
            <a:r>
              <a:rPr lang="en-US" altLang="zh-TW" sz="2000" b="1">
                <a:effectLst>
                  <a:outerShdw blurRad="38100" dist="38100" dir="2700000" algn="tl">
                    <a:srgbClr val="FFFFFF"/>
                  </a:outerShdw>
                </a:effectLst>
              </a:rPr>
              <a:t>Negative  = </a:t>
            </a:r>
            <a:r>
              <a:rPr lang="en-US" altLang="zh-TW" sz="2000">
                <a:effectLst>
                  <a:outerShdw blurRad="38100" dist="38100" dir="2700000" algn="tl">
                    <a:srgbClr val="FFFFFF"/>
                  </a:outerShdw>
                </a:effectLst>
              </a:rPr>
              <a:t>No</a:t>
            </a:r>
            <a:r>
              <a:rPr lang="en-US" altLang="zh-TW" sz="2000">
                <a:effectLst>
                  <a:outerShdw blurRad="38100" dist="38100" dir="2700000" algn="tl">
                    <a:srgbClr val="FFFFFF"/>
                  </a:outerShdw>
                </a:effectLst>
                <a:latin typeface="Tahoma" pitchFamily="34" charset="0"/>
              </a:rPr>
              <a:t> </a:t>
            </a:r>
          </a:p>
          <a:p>
            <a:pPr>
              <a:defRPr/>
            </a:pPr>
            <a:r>
              <a:rPr lang="en-US" altLang="zh-TW" sz="2000" b="1">
                <a:effectLst>
                  <a:outerShdw blurRad="38100" dist="38100" dir="2700000" algn="tl">
                    <a:srgbClr val="FFFFFF"/>
                  </a:outerShdw>
                </a:effectLst>
                <a:latin typeface="Tahoma" pitchFamily="34" charset="0"/>
              </a:rPr>
              <a:t>Standby</a:t>
            </a:r>
            <a:r>
              <a:rPr lang="en-US" altLang="zh-TW" sz="2000">
                <a:effectLst>
                  <a:outerShdw blurRad="38100" dist="38100" dir="2700000" algn="tl">
                    <a:srgbClr val="FFFFFF"/>
                  </a:outerShdw>
                </a:effectLst>
                <a:latin typeface="Tahoma" pitchFamily="34" charset="0"/>
              </a:rPr>
              <a:t> = used when the person must go find information.</a:t>
            </a:r>
          </a:p>
          <a:p>
            <a:pPr>
              <a:defRPr/>
            </a:pPr>
            <a:r>
              <a:rPr lang="en-US" altLang="zh-TW" sz="2000" b="1">
                <a:effectLst>
                  <a:outerShdw blurRad="38100" dist="38100" dir="2700000" algn="tl">
                    <a:srgbClr val="FFFFFF"/>
                  </a:outerShdw>
                </a:effectLst>
                <a:latin typeface="Tahoma" pitchFamily="34" charset="0"/>
              </a:rPr>
              <a:t>Go Ahead  or OVER</a:t>
            </a:r>
            <a:r>
              <a:rPr lang="en-US" altLang="zh-TW" sz="2000">
                <a:effectLst>
                  <a:outerShdw blurRad="38100" dist="38100" dir="2700000" algn="tl">
                    <a:srgbClr val="FFFFFF"/>
                  </a:outerShdw>
                </a:effectLst>
                <a:latin typeface="Tahoma" pitchFamily="34" charset="0"/>
              </a:rPr>
              <a:t>= used at the end of a transmission indicating the 	other person should respond.</a:t>
            </a:r>
          </a:p>
          <a:p>
            <a:pPr>
              <a:defRPr/>
            </a:pPr>
            <a:r>
              <a:rPr lang="en-US" altLang="zh-TW" sz="2000" b="1">
                <a:effectLst>
                  <a:outerShdw blurRad="38100" dist="38100" dir="2700000" algn="tl">
                    <a:srgbClr val="FFFFFF"/>
                  </a:outerShdw>
                </a:effectLst>
                <a:latin typeface="Tahoma" pitchFamily="34" charset="0"/>
              </a:rPr>
              <a:t>Clear or OUT  =</a:t>
            </a:r>
            <a:r>
              <a:rPr lang="en-US" altLang="zh-TW" sz="2000">
                <a:effectLst>
                  <a:outerShdw blurRad="38100" dist="38100" dir="2700000" algn="tl">
                    <a:srgbClr val="FFFFFF"/>
                  </a:outerShdw>
                </a:effectLst>
                <a:latin typeface="Tahoma" pitchFamily="34" charset="0"/>
              </a:rPr>
              <a:t> Used when all radio traffic is complete, usually with 	the persons designation i.e.:  ODH 1 Clear or Command Clear.</a:t>
            </a:r>
          </a:p>
          <a:p>
            <a:pPr>
              <a:defRPr/>
            </a:pPr>
            <a:r>
              <a:rPr lang="en-US" altLang="zh-TW" sz="2000" b="1">
                <a:effectLst>
                  <a:outerShdw blurRad="38100" dist="38100" dir="2700000" algn="tl">
                    <a:srgbClr val="FFFFFF"/>
                  </a:outerShdw>
                </a:effectLst>
                <a:latin typeface="Tahoma" pitchFamily="34" charset="0"/>
              </a:rPr>
              <a:t>Message Received = </a:t>
            </a:r>
            <a:r>
              <a:rPr lang="en-US" altLang="zh-TW" sz="2000">
                <a:effectLst>
                  <a:outerShdw blurRad="38100" dist="38100" dir="2700000" algn="tl">
                    <a:srgbClr val="FFFFFF"/>
                  </a:outerShdw>
                </a:effectLst>
                <a:latin typeface="Tahoma" pitchFamily="34" charset="0"/>
              </a:rPr>
              <a:t> Also used to end a transmission</a:t>
            </a:r>
          </a:p>
          <a:p>
            <a:pPr>
              <a:defRPr/>
            </a:pPr>
            <a:r>
              <a:rPr lang="en-US" altLang="zh-TW" sz="2000" b="1">
                <a:effectLst>
                  <a:outerShdw blurRad="38100" dist="38100" dir="2700000" algn="tl">
                    <a:srgbClr val="FFFFFF"/>
                  </a:outerShdw>
                </a:effectLst>
                <a:latin typeface="Tahoma" pitchFamily="34" charset="0"/>
              </a:rPr>
              <a:t>Break </a:t>
            </a:r>
            <a:r>
              <a:rPr lang="en-US" altLang="zh-TW" sz="2000">
                <a:effectLst>
                  <a:outerShdw blurRad="38100" dist="38100" dir="2700000" algn="tl">
                    <a:srgbClr val="FFFFFF"/>
                  </a:outerShdw>
                </a:effectLst>
                <a:latin typeface="Tahoma" pitchFamily="34" charset="0"/>
              </a:rPr>
              <a:t>= Gives the listener time to write down info being transmitted</a:t>
            </a:r>
          </a:p>
          <a:p>
            <a:pPr>
              <a:defRPr/>
            </a:pPr>
            <a:r>
              <a:rPr lang="en-US" altLang="zh-TW" sz="2000" b="1">
                <a:effectLst>
                  <a:outerShdw blurRad="38100" dist="38100" dir="2700000" algn="tl">
                    <a:srgbClr val="FFFFFF"/>
                  </a:outerShdw>
                </a:effectLst>
                <a:latin typeface="Tahoma" pitchFamily="34" charset="0"/>
              </a:rPr>
              <a:t>Say Again or Repeat  </a:t>
            </a:r>
            <a:r>
              <a:rPr lang="en-US" altLang="zh-TW" sz="2000">
                <a:effectLst>
                  <a:outerShdw blurRad="38100" dist="38100" dir="2700000" algn="tl">
                    <a:srgbClr val="FFFFFF"/>
                  </a:outerShdw>
                </a:effectLst>
                <a:latin typeface="Tahoma" pitchFamily="34" charset="0"/>
              </a:rPr>
              <a:t>= Used to ask for the last transmission to be 	repeated</a:t>
            </a:r>
          </a:p>
          <a:p>
            <a:pPr>
              <a:defRPr/>
            </a:pPr>
            <a:r>
              <a:rPr lang="en-US" sz="2000" b="1">
                <a:effectLst>
                  <a:outerShdw blurRad="38100" dist="38100" dir="2700000" algn="tl">
                    <a:srgbClr val="FFFFFF"/>
                  </a:outerShdw>
                </a:effectLst>
                <a:latin typeface="Tahoma" pitchFamily="34" charset="0"/>
                <a:ea typeface="PMingLiU" pitchFamily="18" charset="-120"/>
              </a:rPr>
              <a:t>Copy  = </a:t>
            </a:r>
            <a:r>
              <a:rPr lang="en-US" sz="2000">
                <a:effectLst>
                  <a:outerShdw blurRad="38100" dist="38100" dir="2700000" algn="tl">
                    <a:srgbClr val="FFFFFF"/>
                  </a:outerShdw>
                </a:effectLst>
                <a:latin typeface="Tahoma" pitchFamily="34" charset="0"/>
                <a:ea typeface="PMingLiU" pitchFamily="18" charset="-120"/>
              </a:rPr>
              <a:t>Did you understand  the last transmission</a:t>
            </a:r>
            <a:r>
              <a:rPr lang="en-US" sz="2000" b="1">
                <a:effectLst>
                  <a:outerShdw blurRad="38100" dist="38100" dir="2700000" algn="tl">
                    <a:srgbClr val="FFFFFF"/>
                  </a:outerShdw>
                </a:effectLst>
                <a:latin typeface="Tahoma" pitchFamily="34" charset="0"/>
                <a:ea typeface="PMingLiU" pitchFamily="18" charset="-120"/>
              </a:rPr>
              <a:t>?</a:t>
            </a:r>
          </a:p>
          <a:p>
            <a:pPr>
              <a:defRPr/>
            </a:pPr>
            <a:r>
              <a:rPr lang="en-US" sz="2000" b="1">
                <a:effectLst>
                  <a:outerShdw blurRad="38100" dist="38100" dir="2700000" algn="tl">
                    <a:srgbClr val="FFFFFF"/>
                  </a:outerShdw>
                </a:effectLst>
                <a:latin typeface="Tahoma" pitchFamily="34" charset="0"/>
                <a:ea typeface="PMingLiU" pitchFamily="18" charset="-120"/>
              </a:rPr>
              <a:t>MAYDAY = </a:t>
            </a:r>
            <a:r>
              <a:rPr lang="en-US" sz="2000" b="1">
                <a:solidFill>
                  <a:srgbClr val="FF3300"/>
                </a:solidFill>
                <a:effectLst>
                  <a:outerShdw blurRad="38100" dist="38100" dir="2700000" algn="tl">
                    <a:srgbClr val="000000"/>
                  </a:outerShdw>
                </a:effectLst>
                <a:latin typeface="Tahoma" pitchFamily="34" charset="0"/>
                <a:ea typeface="PMingLiU" pitchFamily="18" charset="-120"/>
              </a:rPr>
              <a:t>Universal call for help</a:t>
            </a:r>
            <a:r>
              <a:rPr lang="en-US" sz="2000" b="1">
                <a:effectLst>
                  <a:outerShdw blurRad="38100" dist="38100" dir="2700000" algn="tl">
                    <a:srgbClr val="FFFFFF"/>
                  </a:outerShdw>
                </a:effectLst>
                <a:latin typeface="Tahoma" pitchFamily="34" charset="0"/>
                <a:ea typeface="PMingLiU" pitchFamily="18" charset="-120"/>
              </a:rPr>
              <a:t>.</a:t>
            </a:r>
          </a:p>
          <a:p>
            <a:pPr>
              <a:defRPr/>
            </a:pPr>
            <a:endParaRPr lang="en-US" sz="2000" b="1">
              <a:effectLst>
                <a:outerShdw blurRad="38100" dist="38100" dir="2700000" algn="tl">
                  <a:srgbClr val="FFFFFF"/>
                </a:outerShdw>
              </a:effectLst>
              <a:latin typeface="Tahoma" pitchFamily="34" charset="0"/>
              <a:ea typeface="PMingLiU" pitchFamily="18" charset="-120"/>
            </a:endParaRPr>
          </a:p>
          <a:p>
            <a:pPr>
              <a:defRPr/>
            </a:pPr>
            <a:r>
              <a:rPr lang="en-US" sz="1800" b="1">
                <a:effectLst>
                  <a:outerShdw blurRad="38100" dist="38100" dir="2700000" algn="tl">
                    <a:srgbClr val="FFFFFF"/>
                  </a:outerShdw>
                </a:effectLst>
                <a:latin typeface="Tahoma" pitchFamily="34" charset="0"/>
                <a:ea typeface="PMingLiU" pitchFamily="18" charset="-120"/>
              </a:rPr>
              <a:t>In critical transmissions it is usually good to repeat the last traffic.</a:t>
            </a:r>
          </a:p>
          <a:p>
            <a:pPr>
              <a:defRPr/>
            </a:pPr>
            <a:r>
              <a:rPr lang="en-US" sz="1800" b="1">
                <a:effectLst>
                  <a:outerShdw blurRad="38100" dist="38100" dir="2700000" algn="tl">
                    <a:srgbClr val="FFFFFF"/>
                  </a:outerShdw>
                </a:effectLst>
                <a:latin typeface="Tahoma" pitchFamily="34" charset="0"/>
                <a:ea typeface="PMingLiU" pitchFamily="18" charset="-120"/>
              </a:rPr>
              <a:t>In general use, when you know you have access to a dispatch center simply saying “xxxxxx county dispatch, I have emergency traffic” will suffice.</a:t>
            </a:r>
          </a:p>
          <a:p>
            <a:pPr>
              <a:defRPr/>
            </a:pPr>
            <a:endParaRPr lang="en-US" sz="1800" b="1">
              <a:effectLst>
                <a:outerShdw blurRad="38100" dist="38100" dir="2700000" algn="tl">
                  <a:srgbClr val="FFFFFF"/>
                </a:outerShdw>
              </a:effectLst>
              <a:latin typeface="Tahoma" pitchFamily="34" charset="0"/>
              <a:ea typeface="PMingLiU" pitchFamily="18" charset="-12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228600"/>
            <a:ext cx="8153400" cy="1143000"/>
          </a:xfrm>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Desktop Controller</a:t>
            </a:r>
          </a:p>
        </p:txBody>
      </p:sp>
      <p:pic>
        <p:nvPicPr>
          <p:cNvPr id="26627" name="Picture 17"/>
          <p:cNvPicPr>
            <a:picLocks noGrp="1" noChangeAspect="1" noChangeArrowheads="1"/>
          </p:cNvPicPr>
          <p:nvPr>
            <p:ph type="body" sz="half" idx="1"/>
          </p:nvPr>
        </p:nvPicPr>
        <p:blipFill>
          <a:blip r:embed="rId3" cstate="print"/>
          <a:srcRect/>
          <a:stretch>
            <a:fillRect/>
          </a:stretch>
        </p:blipFill>
        <p:spPr>
          <a:xfrm>
            <a:off x="2257425" y="1504950"/>
            <a:ext cx="4171950" cy="4752975"/>
          </a:xfrm>
        </p:spPr>
      </p:pic>
      <p:sp>
        <p:nvSpPr>
          <p:cNvPr id="26628"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DF1DD58-0594-47D5-ABD3-FC48E496A2C4}" type="slidenum">
              <a:rPr lang="en-US" sz="1400" smtClean="0">
                <a:solidFill>
                  <a:schemeClr val="tx1"/>
                </a:solidFill>
              </a:rPr>
              <a:pPr/>
              <a:t>25</a:t>
            </a:fld>
            <a:endParaRPr lang="en-US" sz="1400" smtClean="0">
              <a:solidFill>
                <a:schemeClr val="tx1"/>
              </a:solidFill>
            </a:endParaRPr>
          </a:p>
        </p:txBody>
      </p:sp>
      <p:sp>
        <p:nvSpPr>
          <p:cNvPr id="12306" name="Text Box 18"/>
          <p:cNvSpPr txBox="1">
            <a:spLocks noChangeArrowheads="1"/>
          </p:cNvSpPr>
          <p:nvPr/>
        </p:nvSpPr>
        <p:spPr bwMode="auto">
          <a:xfrm>
            <a:off x="228600" y="1600200"/>
            <a:ext cx="2438400" cy="4800600"/>
          </a:xfrm>
          <a:prstGeom prst="rect">
            <a:avLst/>
          </a:prstGeom>
          <a:noFill/>
          <a:ln w="9525">
            <a:noFill/>
            <a:miter lim="800000"/>
            <a:headEnd/>
            <a:tailEnd/>
          </a:ln>
          <a:effectLst/>
        </p:spPr>
        <p:txBody>
          <a:bodyPr>
            <a:spAutoFit/>
          </a:bodyPr>
          <a:lstStyle/>
          <a:p>
            <a:pPr>
              <a:buFontTx/>
              <a:buChar char="•"/>
              <a:defRPr/>
            </a:pPr>
            <a:r>
              <a:rPr lang="en-US" sz="1800" dirty="0">
                <a:effectLst>
                  <a:outerShdw blurRad="38100" dist="38100" dir="2700000" algn="tl">
                    <a:srgbClr val="FFFFFF"/>
                  </a:outerShdw>
                </a:effectLst>
              </a:rPr>
              <a:t>Zone Up/Down Button</a:t>
            </a:r>
          </a:p>
          <a:p>
            <a:pPr>
              <a:buFontTx/>
              <a:buChar char="•"/>
              <a:defRPr/>
            </a:pPr>
            <a:endParaRPr lang="en-US" sz="1800" dirty="0">
              <a:effectLst>
                <a:outerShdw blurRad="38100" dist="38100" dir="2700000" algn="tl">
                  <a:srgbClr val="FFFFFF"/>
                </a:outerShdw>
              </a:effectLst>
            </a:endParaRPr>
          </a:p>
          <a:p>
            <a:pPr>
              <a:buFontTx/>
              <a:buChar cha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Handset</a:t>
            </a:r>
          </a:p>
          <a:p>
            <a:pPr>
              <a:buFontTx/>
              <a:buChar char="•"/>
              <a:defRPr/>
            </a:pPr>
            <a:r>
              <a:rPr lang="en-US" sz="1800" dirty="0">
                <a:effectLst>
                  <a:outerShdw blurRad="38100" dist="38100" dir="2700000" algn="tl">
                    <a:srgbClr val="FFFFFF"/>
                  </a:outerShdw>
                </a:effectLst>
              </a:rPr>
              <a:t>Call Button</a:t>
            </a:r>
          </a:p>
          <a:p>
            <a:pPr>
              <a:buFontTx/>
              <a:buChar cha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Internal Speaker</a:t>
            </a:r>
          </a:p>
          <a:p>
            <a:pP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Talk group </a:t>
            </a:r>
          </a:p>
          <a:p>
            <a:pPr>
              <a:defRPr/>
            </a:pPr>
            <a:r>
              <a:rPr lang="en-US" sz="1800" dirty="0">
                <a:effectLst>
                  <a:outerShdw blurRad="38100" dist="38100" dir="2700000" algn="tl">
                    <a:srgbClr val="FFFFFF"/>
                  </a:outerShdw>
                </a:effectLst>
              </a:rPr>
              <a:t>Selection Buttons</a:t>
            </a:r>
          </a:p>
          <a:p>
            <a:pPr>
              <a:buFontTx/>
              <a:buChar char="•"/>
              <a:defRPr/>
            </a:pPr>
            <a:endParaRPr lang="en-US" sz="1800" dirty="0">
              <a:effectLst>
                <a:outerShdw blurRad="38100" dist="38100" dir="2700000" algn="tl">
                  <a:srgbClr val="FFFFFF"/>
                </a:outerShdw>
              </a:effectLst>
            </a:endParaRPr>
          </a:p>
          <a:p>
            <a:pPr>
              <a:buFontTx/>
              <a:buChar cha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Speaker Button</a:t>
            </a:r>
          </a:p>
          <a:p>
            <a:pPr>
              <a:buFontTx/>
              <a:buChar cha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Intercom Button</a:t>
            </a:r>
          </a:p>
          <a:p>
            <a:pPr>
              <a:defRPr/>
            </a:pPr>
            <a:endParaRPr lang="en-US" sz="1800" dirty="0">
              <a:effectLst>
                <a:outerShdw blurRad="38100" dist="38100" dir="2700000" algn="tl">
                  <a:srgbClr val="FFFFFF"/>
                </a:outerShdw>
              </a:effectLst>
            </a:endParaRPr>
          </a:p>
        </p:txBody>
      </p:sp>
      <p:sp>
        <p:nvSpPr>
          <p:cNvPr id="26630" name="Line 19"/>
          <p:cNvSpPr>
            <a:spLocks noChangeShapeType="1"/>
          </p:cNvSpPr>
          <p:nvPr/>
        </p:nvSpPr>
        <p:spPr bwMode="auto">
          <a:xfrm>
            <a:off x="1266825" y="2028825"/>
            <a:ext cx="2243138" cy="619125"/>
          </a:xfrm>
          <a:prstGeom prst="line">
            <a:avLst/>
          </a:prstGeom>
          <a:noFill/>
          <a:ln w="38100">
            <a:solidFill>
              <a:srgbClr val="FF3300"/>
            </a:solidFill>
            <a:round/>
            <a:headEnd/>
            <a:tailEnd type="triangle" w="med" len="med"/>
          </a:ln>
        </p:spPr>
        <p:txBody>
          <a:bodyPr/>
          <a:lstStyle/>
          <a:p>
            <a:endParaRPr lang="en-US"/>
          </a:p>
        </p:txBody>
      </p:sp>
      <p:sp>
        <p:nvSpPr>
          <p:cNvPr id="12309" name="Text Box 21"/>
          <p:cNvSpPr txBox="1">
            <a:spLocks noChangeArrowheads="1"/>
          </p:cNvSpPr>
          <p:nvPr/>
        </p:nvSpPr>
        <p:spPr bwMode="auto">
          <a:xfrm>
            <a:off x="6705600" y="1371600"/>
            <a:ext cx="2133600" cy="4211638"/>
          </a:xfrm>
          <a:prstGeom prst="rect">
            <a:avLst/>
          </a:prstGeom>
          <a:noFill/>
          <a:ln w="9525">
            <a:noFill/>
            <a:miter lim="800000"/>
            <a:headEnd/>
            <a:tailEnd/>
          </a:ln>
          <a:effectLst/>
        </p:spPr>
        <p:txBody>
          <a:bodyPr>
            <a:spAutoFit/>
          </a:bodyPr>
          <a:lstStyle/>
          <a:p>
            <a:pPr>
              <a:buFontTx/>
              <a:buChar char="•"/>
              <a:defRPr/>
            </a:pPr>
            <a:r>
              <a:rPr lang="en-US" sz="1800" dirty="0">
                <a:effectLst>
                  <a:outerShdw blurRad="38100" dist="38100" dir="2700000" algn="tl">
                    <a:srgbClr val="FFFFFF"/>
                  </a:outerShdw>
                </a:effectLst>
              </a:rPr>
              <a:t>Volume Control</a:t>
            </a:r>
          </a:p>
          <a:p>
            <a:pPr>
              <a:defRPr/>
            </a:pPr>
            <a:endParaRPr lang="en-US" sz="1800" dirty="0">
              <a:effectLst>
                <a:outerShdw blurRad="38100" dist="38100" dir="2700000" algn="tl">
                  <a:srgbClr val="FFFFFF"/>
                </a:outerShdw>
              </a:effectLst>
            </a:endParaRPr>
          </a:p>
          <a:p>
            <a:pPr>
              <a:defRPr/>
            </a:pPr>
            <a:endParaRPr lang="en-US" sz="1800" dirty="0">
              <a:effectLst>
                <a:outerShdw blurRad="38100" dist="38100" dir="2700000" algn="tl">
                  <a:srgbClr val="FFFFFF"/>
                </a:outerShdw>
              </a:effectLst>
            </a:endParaRPr>
          </a:p>
          <a:p>
            <a:pPr>
              <a:defRPr/>
            </a:pPr>
            <a:endParaRPr lang="en-US" sz="1800" dirty="0">
              <a:effectLst>
                <a:outerShdw blurRad="38100" dist="38100" dir="2700000" algn="tl">
                  <a:srgbClr val="FFFFFF"/>
                </a:outerShdw>
              </a:effectLst>
            </a:endParaRPr>
          </a:p>
          <a:p>
            <a:pP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Radio Function Buttons</a:t>
            </a:r>
          </a:p>
          <a:p>
            <a:pPr>
              <a:defRPr/>
            </a:pPr>
            <a:endParaRPr lang="en-US" sz="1800" dirty="0">
              <a:effectLst>
                <a:outerShdw blurRad="38100" dist="38100" dir="2700000" algn="tl">
                  <a:srgbClr val="FFFFFF"/>
                </a:outerShdw>
              </a:effectLst>
            </a:endParaRPr>
          </a:p>
          <a:p>
            <a:pP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Home Button</a:t>
            </a:r>
          </a:p>
          <a:p>
            <a:pP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LED Indicators</a:t>
            </a:r>
          </a:p>
          <a:p>
            <a:pPr>
              <a:defRPr/>
            </a:pPr>
            <a:endParaRPr lang="en-US" sz="1800" dirty="0">
              <a:effectLst>
                <a:outerShdw blurRad="38100" dist="38100" dir="2700000" algn="tl">
                  <a:srgbClr val="FFFFFF"/>
                </a:outerShdw>
              </a:effectLst>
            </a:endParaRPr>
          </a:p>
          <a:p>
            <a:pPr>
              <a:buFontTx/>
              <a:buChar char="•"/>
              <a:defRPr/>
            </a:pPr>
            <a:r>
              <a:rPr lang="en-US" sz="1800" dirty="0">
                <a:effectLst>
                  <a:outerShdw blurRad="38100" dist="38100" dir="2700000" algn="tl">
                    <a:srgbClr val="FFFFFF"/>
                  </a:outerShdw>
                </a:effectLst>
              </a:rPr>
              <a:t>Transmit  Button</a:t>
            </a:r>
          </a:p>
          <a:p>
            <a:pPr>
              <a:buFontTx/>
              <a:buChar char="•"/>
              <a:defRPr/>
            </a:pPr>
            <a:endParaRPr lang="en-US" sz="1800" dirty="0">
              <a:effectLst>
                <a:outerShdw blurRad="38100" dist="38100" dir="2700000" algn="tl">
                  <a:srgbClr val="FFFFFF"/>
                </a:outerShdw>
              </a:effectLst>
            </a:endParaRPr>
          </a:p>
        </p:txBody>
      </p:sp>
      <p:sp>
        <p:nvSpPr>
          <p:cNvPr id="26632" name="Line 23"/>
          <p:cNvSpPr>
            <a:spLocks noChangeShapeType="1"/>
          </p:cNvSpPr>
          <p:nvPr/>
        </p:nvSpPr>
        <p:spPr bwMode="auto">
          <a:xfrm flipH="1">
            <a:off x="6172200" y="1516063"/>
            <a:ext cx="603250" cy="541337"/>
          </a:xfrm>
          <a:prstGeom prst="line">
            <a:avLst/>
          </a:prstGeom>
          <a:noFill/>
          <a:ln w="38100">
            <a:solidFill>
              <a:srgbClr val="FF3300"/>
            </a:solidFill>
            <a:round/>
            <a:headEnd/>
            <a:tailEnd type="triangle" w="med" len="med"/>
          </a:ln>
        </p:spPr>
        <p:txBody>
          <a:bodyPr/>
          <a:lstStyle/>
          <a:p>
            <a:endParaRPr lang="en-US"/>
          </a:p>
        </p:txBody>
      </p:sp>
      <p:sp>
        <p:nvSpPr>
          <p:cNvPr id="26633" name="Line 25"/>
          <p:cNvSpPr>
            <a:spLocks noChangeShapeType="1"/>
          </p:cNvSpPr>
          <p:nvPr/>
        </p:nvSpPr>
        <p:spPr bwMode="auto">
          <a:xfrm flipH="1">
            <a:off x="6248400" y="5113338"/>
            <a:ext cx="522288" cy="373062"/>
          </a:xfrm>
          <a:prstGeom prst="line">
            <a:avLst/>
          </a:prstGeom>
          <a:noFill/>
          <a:ln w="38100">
            <a:solidFill>
              <a:srgbClr val="FF3300"/>
            </a:solidFill>
            <a:round/>
            <a:headEnd/>
            <a:tailEnd type="triangle" w="med" len="med"/>
          </a:ln>
        </p:spPr>
        <p:txBody>
          <a:bodyPr/>
          <a:lstStyle/>
          <a:p>
            <a:endParaRPr lang="en-US"/>
          </a:p>
        </p:txBody>
      </p:sp>
      <p:sp>
        <p:nvSpPr>
          <p:cNvPr id="26634" name="Line 26"/>
          <p:cNvSpPr>
            <a:spLocks noChangeShapeType="1"/>
          </p:cNvSpPr>
          <p:nvPr/>
        </p:nvSpPr>
        <p:spPr bwMode="auto">
          <a:xfrm flipH="1">
            <a:off x="6172200" y="4591050"/>
            <a:ext cx="581025" cy="514350"/>
          </a:xfrm>
          <a:prstGeom prst="line">
            <a:avLst/>
          </a:prstGeom>
          <a:noFill/>
          <a:ln w="38100">
            <a:solidFill>
              <a:srgbClr val="FF3300"/>
            </a:solidFill>
            <a:round/>
            <a:headEnd/>
            <a:tailEnd type="triangle" w="med" len="med"/>
          </a:ln>
        </p:spPr>
        <p:txBody>
          <a:bodyPr/>
          <a:lstStyle/>
          <a:p>
            <a:endParaRPr lang="en-US"/>
          </a:p>
        </p:txBody>
      </p:sp>
      <p:sp>
        <p:nvSpPr>
          <p:cNvPr id="26635" name="Line 27"/>
          <p:cNvSpPr>
            <a:spLocks noChangeShapeType="1"/>
          </p:cNvSpPr>
          <p:nvPr/>
        </p:nvSpPr>
        <p:spPr bwMode="auto">
          <a:xfrm flipV="1">
            <a:off x="2057400" y="5856288"/>
            <a:ext cx="2038350" cy="163512"/>
          </a:xfrm>
          <a:prstGeom prst="line">
            <a:avLst/>
          </a:prstGeom>
          <a:noFill/>
          <a:ln w="38100">
            <a:solidFill>
              <a:srgbClr val="FF3300"/>
            </a:solidFill>
            <a:round/>
            <a:headEnd/>
            <a:tailEnd type="triangle" w="med" len="med"/>
          </a:ln>
        </p:spPr>
        <p:txBody>
          <a:bodyPr/>
          <a:lstStyle/>
          <a:p>
            <a:endParaRPr lang="en-US"/>
          </a:p>
        </p:txBody>
      </p:sp>
      <p:sp>
        <p:nvSpPr>
          <p:cNvPr id="26636" name="Line 28"/>
          <p:cNvSpPr>
            <a:spLocks noChangeShapeType="1"/>
          </p:cNvSpPr>
          <p:nvPr/>
        </p:nvSpPr>
        <p:spPr bwMode="auto">
          <a:xfrm>
            <a:off x="2054225" y="5380038"/>
            <a:ext cx="2041525" cy="215900"/>
          </a:xfrm>
          <a:prstGeom prst="line">
            <a:avLst/>
          </a:prstGeom>
          <a:noFill/>
          <a:ln w="38100">
            <a:solidFill>
              <a:srgbClr val="FF3300"/>
            </a:solidFill>
            <a:round/>
            <a:headEnd/>
            <a:tailEnd type="triangle" w="med" len="med"/>
          </a:ln>
        </p:spPr>
        <p:txBody>
          <a:bodyPr/>
          <a:lstStyle/>
          <a:p>
            <a:endParaRPr lang="en-US"/>
          </a:p>
        </p:txBody>
      </p:sp>
      <p:sp>
        <p:nvSpPr>
          <p:cNvPr id="26637" name="Line 29"/>
          <p:cNvSpPr>
            <a:spLocks noChangeShapeType="1"/>
          </p:cNvSpPr>
          <p:nvPr/>
        </p:nvSpPr>
        <p:spPr bwMode="auto">
          <a:xfrm flipH="1">
            <a:off x="6213475" y="3048000"/>
            <a:ext cx="568325" cy="76200"/>
          </a:xfrm>
          <a:prstGeom prst="line">
            <a:avLst/>
          </a:prstGeom>
          <a:noFill/>
          <a:ln w="38100">
            <a:solidFill>
              <a:srgbClr val="FF3300"/>
            </a:solidFill>
            <a:round/>
            <a:headEnd/>
            <a:tailEnd type="triangle" w="med" len="med"/>
          </a:ln>
        </p:spPr>
        <p:txBody>
          <a:bodyPr/>
          <a:lstStyle/>
          <a:p>
            <a:endParaRPr lang="en-US"/>
          </a:p>
        </p:txBody>
      </p:sp>
      <p:sp>
        <p:nvSpPr>
          <p:cNvPr id="26638" name="Line 33"/>
          <p:cNvSpPr>
            <a:spLocks noChangeShapeType="1"/>
          </p:cNvSpPr>
          <p:nvPr/>
        </p:nvSpPr>
        <p:spPr bwMode="auto">
          <a:xfrm flipV="1">
            <a:off x="1400175" y="2867025"/>
            <a:ext cx="1600200" cy="76200"/>
          </a:xfrm>
          <a:prstGeom prst="line">
            <a:avLst/>
          </a:prstGeom>
          <a:noFill/>
          <a:ln w="38100">
            <a:solidFill>
              <a:srgbClr val="FF3300"/>
            </a:solidFill>
            <a:round/>
            <a:headEnd/>
            <a:tailEnd type="triangle" w="med" len="med"/>
          </a:ln>
        </p:spPr>
        <p:txBody>
          <a:bodyPr/>
          <a:lstStyle/>
          <a:p>
            <a:endParaRPr lang="en-US"/>
          </a:p>
        </p:txBody>
      </p:sp>
      <p:sp>
        <p:nvSpPr>
          <p:cNvPr id="26639" name="Line 34"/>
          <p:cNvSpPr>
            <a:spLocks noChangeShapeType="1"/>
          </p:cNvSpPr>
          <p:nvPr/>
        </p:nvSpPr>
        <p:spPr bwMode="auto">
          <a:xfrm>
            <a:off x="2133600" y="3752850"/>
            <a:ext cx="742950" cy="0"/>
          </a:xfrm>
          <a:prstGeom prst="line">
            <a:avLst/>
          </a:prstGeom>
          <a:noFill/>
          <a:ln w="38100">
            <a:solidFill>
              <a:srgbClr val="FF3300"/>
            </a:solidFill>
            <a:round/>
            <a:headEnd/>
            <a:tailEnd type="triangle" w="med" len="med"/>
          </a:ln>
        </p:spPr>
        <p:txBody>
          <a:bodyPr/>
          <a:lstStyle/>
          <a:p>
            <a:endParaRPr lang="en-US"/>
          </a:p>
        </p:txBody>
      </p:sp>
      <p:sp>
        <p:nvSpPr>
          <p:cNvPr id="26640" name="Line 35"/>
          <p:cNvSpPr>
            <a:spLocks noChangeShapeType="1"/>
          </p:cNvSpPr>
          <p:nvPr/>
        </p:nvSpPr>
        <p:spPr bwMode="auto">
          <a:xfrm flipV="1">
            <a:off x="2089150" y="4376738"/>
            <a:ext cx="2363788" cy="161925"/>
          </a:xfrm>
          <a:prstGeom prst="line">
            <a:avLst/>
          </a:prstGeom>
          <a:noFill/>
          <a:ln w="38100">
            <a:solidFill>
              <a:srgbClr val="FF3300"/>
            </a:solidFill>
            <a:round/>
            <a:headEnd/>
            <a:tailEnd type="triangle" w="med" len="med"/>
          </a:ln>
        </p:spPr>
        <p:txBody>
          <a:bodyPr/>
          <a:lstStyle/>
          <a:p>
            <a:endParaRPr lang="en-US"/>
          </a:p>
        </p:txBody>
      </p:sp>
      <p:sp>
        <p:nvSpPr>
          <p:cNvPr id="26641" name="Line 36"/>
          <p:cNvSpPr>
            <a:spLocks noChangeShapeType="1"/>
          </p:cNvSpPr>
          <p:nvPr/>
        </p:nvSpPr>
        <p:spPr bwMode="auto">
          <a:xfrm flipH="1">
            <a:off x="6159500" y="4038600"/>
            <a:ext cx="622300" cy="319088"/>
          </a:xfrm>
          <a:prstGeom prst="line">
            <a:avLst/>
          </a:prstGeom>
          <a:noFill/>
          <a:ln w="38100">
            <a:solidFill>
              <a:srgbClr val="FF3300"/>
            </a:solidFill>
            <a:round/>
            <a:headEnd/>
            <a:tailEnd type="triangle" w="med" len="med"/>
          </a:ln>
        </p:spPr>
        <p:txBody>
          <a:bodyPr/>
          <a:lstStyle/>
          <a:p>
            <a:endParaRPr lang="en-US"/>
          </a:p>
        </p:txBody>
      </p:sp>
      <p:sp>
        <p:nvSpPr>
          <p:cNvPr id="26642" name="Text Box 37"/>
          <p:cNvSpPr txBox="1">
            <a:spLocks noChangeArrowheads="1"/>
          </p:cNvSpPr>
          <p:nvPr/>
        </p:nvSpPr>
        <p:spPr bwMode="auto">
          <a:xfrm>
            <a:off x="4343400" y="1143000"/>
            <a:ext cx="1600200" cy="366713"/>
          </a:xfrm>
          <a:prstGeom prst="rect">
            <a:avLst/>
          </a:prstGeom>
          <a:noFill/>
          <a:ln w="9525">
            <a:noFill/>
            <a:miter lim="800000"/>
            <a:headEnd/>
            <a:tailEnd/>
          </a:ln>
        </p:spPr>
        <p:txBody>
          <a:bodyPr>
            <a:spAutoFit/>
          </a:bodyPr>
          <a:lstStyle/>
          <a:p>
            <a:r>
              <a:rPr lang="en-US" sz="1800"/>
              <a:t>LCD Display</a:t>
            </a:r>
          </a:p>
        </p:txBody>
      </p:sp>
      <p:sp>
        <p:nvSpPr>
          <p:cNvPr id="26643" name="Line 38"/>
          <p:cNvSpPr>
            <a:spLocks noChangeShapeType="1"/>
          </p:cNvSpPr>
          <p:nvPr/>
        </p:nvSpPr>
        <p:spPr bwMode="auto">
          <a:xfrm>
            <a:off x="4800600" y="1447800"/>
            <a:ext cx="0" cy="533400"/>
          </a:xfrm>
          <a:prstGeom prst="line">
            <a:avLst/>
          </a:prstGeom>
          <a:noFill/>
          <a:ln w="38100">
            <a:solidFill>
              <a:srgbClr val="FF3300"/>
            </a:solidFill>
            <a:round/>
            <a:headEnd/>
            <a:tailEnd type="triangle" w="med" len="med"/>
          </a:ln>
        </p:spPr>
        <p:txBody>
          <a:bodyPr/>
          <a:lstStyle/>
          <a:p>
            <a:endParaRPr lang="en-US"/>
          </a:p>
        </p:txBody>
      </p:sp>
      <p:sp>
        <p:nvSpPr>
          <p:cNvPr id="26644" name="Oval 40"/>
          <p:cNvSpPr>
            <a:spLocks noChangeArrowheads="1"/>
          </p:cNvSpPr>
          <p:nvPr/>
        </p:nvSpPr>
        <p:spPr bwMode="auto">
          <a:xfrm>
            <a:off x="4481513" y="4113213"/>
            <a:ext cx="900112" cy="457200"/>
          </a:xfrm>
          <a:prstGeom prst="ellipse">
            <a:avLst/>
          </a:prstGeom>
          <a:noFill/>
          <a:ln w="38100">
            <a:solidFill>
              <a:srgbClr val="3399FF"/>
            </a:solidFill>
            <a:round/>
            <a:headEnd/>
            <a:tailEnd/>
          </a:ln>
        </p:spPr>
        <p:txBody>
          <a:bodyPr wrap="none" anchor="ctr"/>
          <a:lstStyle/>
          <a:p>
            <a:endParaRPr lang="en-US"/>
          </a:p>
        </p:txBody>
      </p:sp>
      <p:sp>
        <p:nvSpPr>
          <p:cNvPr id="26645" name="Rectangle 41"/>
          <p:cNvSpPr>
            <a:spLocks noChangeArrowheads="1"/>
          </p:cNvSpPr>
          <p:nvPr/>
        </p:nvSpPr>
        <p:spPr bwMode="auto">
          <a:xfrm>
            <a:off x="5707063" y="2481263"/>
            <a:ext cx="511175" cy="1503362"/>
          </a:xfrm>
          <a:prstGeom prst="rect">
            <a:avLst/>
          </a:prstGeom>
          <a:noFill/>
          <a:ln w="38100">
            <a:solidFill>
              <a:srgbClr val="3399FF"/>
            </a:solidFill>
            <a:miter lim="800000"/>
            <a:headEnd/>
            <a:tailEnd/>
          </a:ln>
        </p:spPr>
        <p:txBody>
          <a:bodyPr wrap="none" anchor="ctr"/>
          <a:lstStyle/>
          <a:p>
            <a:pPr algn="ctr"/>
            <a:endParaRPr lang="en-US">
              <a:solidFill>
                <a:srgbClr val="3399FF"/>
              </a:solidFill>
            </a:endParaRPr>
          </a:p>
        </p:txBody>
      </p:sp>
      <p:sp>
        <p:nvSpPr>
          <p:cNvPr id="26646" name="Rectangle 42"/>
          <p:cNvSpPr>
            <a:spLocks noChangeArrowheads="1"/>
          </p:cNvSpPr>
          <p:nvPr/>
        </p:nvSpPr>
        <p:spPr bwMode="auto">
          <a:xfrm>
            <a:off x="3717925" y="3040063"/>
            <a:ext cx="277813" cy="15081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6647" name="Text Box 43"/>
          <p:cNvSpPr txBox="1">
            <a:spLocks noChangeArrowheads="1"/>
          </p:cNvSpPr>
          <p:nvPr/>
        </p:nvSpPr>
        <p:spPr bwMode="auto">
          <a:xfrm>
            <a:off x="3565525" y="2727325"/>
            <a:ext cx="582613" cy="215900"/>
          </a:xfrm>
          <a:prstGeom prst="rect">
            <a:avLst/>
          </a:prstGeom>
          <a:noFill/>
          <a:ln w="9525">
            <a:noFill/>
            <a:miter lim="800000"/>
            <a:headEnd/>
            <a:tailEnd/>
          </a:ln>
        </p:spPr>
        <p:txBody>
          <a:bodyPr>
            <a:spAutoFit/>
          </a:bodyPr>
          <a:lstStyle/>
          <a:p>
            <a:r>
              <a:rPr lang="en-US" b="1">
                <a:latin typeface="Arial Narrow" pitchFamily="34" charset="0"/>
              </a:rPr>
              <a:t>ZnDwn</a:t>
            </a:r>
          </a:p>
        </p:txBody>
      </p:sp>
      <p:sp>
        <p:nvSpPr>
          <p:cNvPr id="2" name="Rectangle 1"/>
          <p:cNvSpPr/>
          <p:nvPr/>
        </p:nvSpPr>
        <p:spPr>
          <a:xfrm>
            <a:off x="3509963" y="2552700"/>
            <a:ext cx="915987" cy="390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6649" name="TextBox 2"/>
          <p:cNvSpPr txBox="1">
            <a:spLocks noChangeArrowheads="1"/>
          </p:cNvSpPr>
          <p:nvPr/>
        </p:nvSpPr>
        <p:spPr bwMode="auto">
          <a:xfrm>
            <a:off x="3656013" y="2998788"/>
            <a:ext cx="365125" cy="230187"/>
          </a:xfrm>
          <a:prstGeom prst="rect">
            <a:avLst/>
          </a:prstGeom>
          <a:noFill/>
          <a:ln w="9525">
            <a:noFill/>
            <a:miter lim="800000"/>
            <a:headEnd/>
            <a:tailEnd/>
          </a:ln>
        </p:spPr>
        <p:txBody>
          <a:bodyPr>
            <a:spAutoFit/>
          </a:bodyPr>
          <a:lstStyle/>
          <a:p>
            <a:r>
              <a:rPr lang="en-US" sz="900" b="1">
                <a:latin typeface="Arial Narrow" pitchFamily="34" charset="0"/>
              </a:rPr>
              <a:t>Call</a:t>
            </a:r>
          </a:p>
        </p:txBody>
      </p:sp>
      <p:cxnSp>
        <p:nvCxnSpPr>
          <p:cNvPr id="7" name="Straight Arrow Connector 6"/>
          <p:cNvCxnSpPr/>
          <p:nvPr/>
        </p:nvCxnSpPr>
        <p:spPr>
          <a:xfrm flipV="1">
            <a:off x="1666875" y="3117850"/>
            <a:ext cx="2020888" cy="777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676400" y="152400"/>
            <a:ext cx="5181600" cy="762000"/>
          </a:xfrm>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Zones</a:t>
            </a:r>
          </a:p>
        </p:txBody>
      </p:sp>
      <p:sp>
        <p:nvSpPr>
          <p:cNvPr id="120835" name="Rectangle 3"/>
          <p:cNvSpPr>
            <a:spLocks noGrp="1" noChangeArrowheads="1"/>
          </p:cNvSpPr>
          <p:nvPr>
            <p:ph type="body" sz="half" idx="1"/>
          </p:nvPr>
        </p:nvSpPr>
        <p:spPr>
          <a:xfrm>
            <a:off x="381000" y="1219200"/>
            <a:ext cx="4343400" cy="5410200"/>
          </a:xfrm>
        </p:spPr>
        <p:txBody>
          <a:bodyPr rtlCol="0">
            <a:normAutofit/>
          </a:bodyPr>
          <a:lstStyle/>
          <a:p>
            <a:pPr eaLnBrk="1" fontAlgn="auto" hangingPunct="1">
              <a:spcAft>
                <a:spcPts val="0"/>
              </a:spcAft>
              <a:buFont typeface="Arial" pitchFamily="34" charset="0"/>
              <a:buChar char="•"/>
              <a:defRPr/>
            </a:pPr>
            <a:r>
              <a:rPr lang="en-US" sz="2800" smtClean="0">
                <a:effectLst>
                  <a:outerShdw blurRad="38100" dist="38100" dir="2700000" algn="tl">
                    <a:srgbClr val="FFFFFF"/>
                  </a:outerShdw>
                </a:effectLst>
              </a:rPr>
              <a:t>Changing Zones:</a:t>
            </a:r>
          </a:p>
          <a:p>
            <a:pPr lvl="1" eaLnBrk="1" fontAlgn="auto" hangingPunct="1">
              <a:spcAft>
                <a:spcPts val="0"/>
              </a:spcAft>
              <a:buFont typeface="Arial" pitchFamily="34" charset="0"/>
              <a:buChar char="–"/>
              <a:defRPr/>
            </a:pPr>
            <a:r>
              <a:rPr lang="en-US" sz="2400" smtClean="0">
                <a:effectLst>
                  <a:outerShdw blurRad="38100" dist="38100" dir="2700000" algn="tl">
                    <a:srgbClr val="FFFFFF"/>
                  </a:outerShdw>
                </a:effectLst>
              </a:rPr>
              <a:t>Depress the zone up or down buttons to select the zone.</a:t>
            </a:r>
          </a:p>
          <a:p>
            <a:pPr lvl="1" eaLnBrk="1" fontAlgn="auto" hangingPunct="1">
              <a:spcAft>
                <a:spcPts val="0"/>
              </a:spcAft>
              <a:buFont typeface="Arial" pitchFamily="34" charset="0"/>
              <a:buChar char="–"/>
              <a:defRPr/>
            </a:pPr>
            <a:r>
              <a:rPr lang="en-US" sz="2400" smtClean="0">
                <a:effectLst>
                  <a:outerShdw blurRad="38100" dist="38100" dir="2700000" algn="tl">
                    <a:srgbClr val="FFFFFF"/>
                  </a:outerShdw>
                </a:effectLst>
              </a:rPr>
              <a:t>If you pass the zone you wish to choose, </a:t>
            </a:r>
            <a:r>
              <a:rPr lang="en-US" sz="2400" smtClean="0">
                <a:solidFill>
                  <a:srgbClr val="FF0000"/>
                </a:solidFill>
                <a:effectLst>
                  <a:outerShdw blurRad="38100" dist="38100" dir="2700000" algn="tl">
                    <a:srgbClr val="000000"/>
                  </a:outerShdw>
                </a:effectLst>
              </a:rPr>
              <a:t>pressing Home will take you back to Zone 1, and your local hospital TG. </a:t>
            </a:r>
            <a:endParaRPr lang="en-US" sz="2400" smtClean="0">
              <a:effectLst>
                <a:outerShdw blurRad="38100" dist="38100" dir="2700000" algn="tl">
                  <a:srgbClr val="FFFFFF"/>
                </a:outerShdw>
              </a:effectLst>
            </a:endParaRPr>
          </a:p>
        </p:txBody>
      </p:sp>
      <p:pic>
        <p:nvPicPr>
          <p:cNvPr id="27652" name="Picture 26"/>
          <p:cNvPicPr>
            <a:picLocks noGrp="1" noChangeAspect="1" noChangeArrowheads="1"/>
          </p:cNvPicPr>
          <p:nvPr>
            <p:ph type="clipArt" sz="half" idx="2"/>
          </p:nvPr>
        </p:nvPicPr>
        <p:blipFill>
          <a:blip r:embed="rId3" cstate="print"/>
          <a:srcRect/>
          <a:stretch>
            <a:fillRect/>
          </a:stretch>
        </p:blipFill>
        <p:spPr>
          <a:xfrm>
            <a:off x="4876800" y="990600"/>
            <a:ext cx="4038600" cy="4525963"/>
          </a:xfrm>
          <a:effectLst>
            <a:outerShdw dist="107763" dir="2700000" algn="ctr" rotWithShape="0">
              <a:schemeClr val="bg2">
                <a:alpha val="50000"/>
              </a:schemeClr>
            </a:outerShdw>
          </a:effectLst>
        </p:spPr>
      </p:pic>
      <p:sp>
        <p:nvSpPr>
          <p:cNvPr id="27653"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3B0BB4-B60C-49BF-9873-3A14CF08AEEF}" type="slidenum">
              <a:rPr lang="en-US" sz="1400" smtClean="0">
                <a:solidFill>
                  <a:schemeClr val="tx1"/>
                </a:solidFill>
              </a:rPr>
              <a:pPr/>
              <a:t>26</a:t>
            </a:fld>
            <a:endParaRPr lang="en-US" sz="1400" smtClean="0">
              <a:solidFill>
                <a:schemeClr val="tx1"/>
              </a:solidFill>
            </a:endParaRPr>
          </a:p>
        </p:txBody>
      </p:sp>
      <p:sp>
        <p:nvSpPr>
          <p:cNvPr id="27654" name="Line 27"/>
          <p:cNvSpPr>
            <a:spLocks noChangeShapeType="1"/>
          </p:cNvSpPr>
          <p:nvPr/>
        </p:nvSpPr>
        <p:spPr bwMode="auto">
          <a:xfrm>
            <a:off x="4160838" y="1989138"/>
            <a:ext cx="3005137" cy="125412"/>
          </a:xfrm>
          <a:prstGeom prst="line">
            <a:avLst/>
          </a:prstGeom>
          <a:noFill/>
          <a:ln w="38100">
            <a:solidFill>
              <a:srgbClr val="FF3300"/>
            </a:solidFill>
            <a:round/>
            <a:headEnd/>
            <a:tailEnd type="triangle" w="med" len="med"/>
          </a:ln>
        </p:spPr>
        <p:txBody>
          <a:bodyPr/>
          <a:lstStyle/>
          <a:p>
            <a:endParaRPr lang="en-US"/>
          </a:p>
        </p:txBody>
      </p:sp>
      <p:sp>
        <p:nvSpPr>
          <p:cNvPr id="27655" name="Line 28"/>
          <p:cNvSpPr>
            <a:spLocks noChangeShapeType="1"/>
          </p:cNvSpPr>
          <p:nvPr/>
        </p:nvSpPr>
        <p:spPr bwMode="auto">
          <a:xfrm flipV="1">
            <a:off x="4635500" y="3451225"/>
            <a:ext cx="3195638" cy="342900"/>
          </a:xfrm>
          <a:prstGeom prst="line">
            <a:avLst/>
          </a:prstGeom>
          <a:noFill/>
          <a:ln w="38100">
            <a:solidFill>
              <a:srgbClr val="FF3300"/>
            </a:solidFill>
            <a:round/>
            <a:headEnd/>
            <a:tailEnd type="triangle" w="med" len="med"/>
          </a:ln>
        </p:spPr>
        <p:txBody>
          <a:bodyPr/>
          <a:lstStyle/>
          <a:p>
            <a:endParaRPr lang="en-US"/>
          </a:p>
        </p:txBody>
      </p:sp>
      <p:sp>
        <p:nvSpPr>
          <p:cNvPr id="27656" name="Oval 30"/>
          <p:cNvSpPr>
            <a:spLocks noChangeArrowheads="1"/>
          </p:cNvSpPr>
          <p:nvPr/>
        </p:nvSpPr>
        <p:spPr bwMode="auto">
          <a:xfrm>
            <a:off x="7162800" y="1952625"/>
            <a:ext cx="390525" cy="40005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1676400" y="152400"/>
            <a:ext cx="5181600" cy="762000"/>
          </a:xfrm>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Talk Groups</a:t>
            </a:r>
          </a:p>
        </p:txBody>
      </p:sp>
      <p:sp>
        <p:nvSpPr>
          <p:cNvPr id="370691" name="Rectangle 3"/>
          <p:cNvSpPr>
            <a:spLocks noGrp="1" noChangeArrowheads="1"/>
          </p:cNvSpPr>
          <p:nvPr>
            <p:ph type="body" sz="half" idx="1"/>
          </p:nvPr>
        </p:nvSpPr>
        <p:spPr>
          <a:xfrm>
            <a:off x="381000" y="1219200"/>
            <a:ext cx="4343400" cy="5410200"/>
          </a:xfrm>
        </p:spPr>
        <p:txBody>
          <a:bodyPr rtlCol="0">
            <a:normAutofit/>
          </a:bodyPr>
          <a:lstStyle/>
          <a:p>
            <a:pPr eaLnBrk="1" fontAlgn="auto" hangingPunct="1">
              <a:spcAft>
                <a:spcPts val="0"/>
              </a:spcAft>
              <a:buFont typeface="Arial" pitchFamily="34" charset="0"/>
              <a:buChar char="•"/>
              <a:defRPr/>
            </a:pPr>
            <a:r>
              <a:rPr lang="en-US" sz="2800" smtClean="0">
                <a:effectLst>
                  <a:outerShdw blurRad="38100" dist="38100" dir="2700000" algn="tl">
                    <a:srgbClr val="FFFFFF"/>
                  </a:outerShdw>
                </a:effectLst>
              </a:rPr>
              <a:t>Changing Talk Groups:</a:t>
            </a:r>
          </a:p>
          <a:p>
            <a:pPr lvl="1" eaLnBrk="1" fontAlgn="auto" hangingPunct="1">
              <a:spcAft>
                <a:spcPts val="0"/>
              </a:spcAft>
              <a:buFont typeface="Arial" pitchFamily="34" charset="0"/>
              <a:buChar char="–"/>
              <a:defRPr/>
            </a:pPr>
            <a:r>
              <a:rPr lang="en-US" sz="2400" smtClean="0">
                <a:effectLst>
                  <a:outerShdw blurRad="38100" dist="38100" dir="2700000" algn="tl">
                    <a:srgbClr val="FFFFFF"/>
                  </a:outerShdw>
                </a:effectLst>
              </a:rPr>
              <a:t>The Talk Group name will show in the main display. </a:t>
            </a:r>
          </a:p>
          <a:p>
            <a:pPr lvl="1" eaLnBrk="1" fontAlgn="auto" hangingPunct="1">
              <a:spcAft>
                <a:spcPts val="0"/>
              </a:spcAft>
              <a:buFont typeface="Arial" pitchFamily="34" charset="0"/>
              <a:buChar char="–"/>
              <a:defRPr/>
            </a:pPr>
            <a:r>
              <a:rPr lang="en-US" sz="2400" smtClean="0">
                <a:effectLst>
                  <a:outerShdw blurRad="38100" dist="38100" dir="2700000" algn="tl">
                    <a:srgbClr val="FFFFFF"/>
                  </a:outerShdw>
                </a:effectLst>
              </a:rPr>
              <a:t>You may go up or down in a zone through the 16 talk groups by using the up and down buttons.</a:t>
            </a:r>
          </a:p>
          <a:p>
            <a:pPr lvl="1" eaLnBrk="1" fontAlgn="auto" hangingPunct="1">
              <a:spcAft>
                <a:spcPts val="0"/>
              </a:spcAft>
              <a:buFont typeface="Arial" pitchFamily="34" charset="0"/>
              <a:buChar char="–"/>
              <a:defRPr/>
            </a:pPr>
            <a:endParaRPr lang="en-US" sz="2400" smtClean="0">
              <a:effectLst>
                <a:outerShdw blurRad="38100" dist="38100" dir="2700000" algn="tl">
                  <a:srgbClr val="FFFFFF"/>
                </a:outerShdw>
              </a:effectLst>
            </a:endParaRPr>
          </a:p>
        </p:txBody>
      </p:sp>
      <p:pic>
        <p:nvPicPr>
          <p:cNvPr id="28676" name="Picture 4"/>
          <p:cNvPicPr>
            <a:picLocks noGrp="1" noChangeAspect="1" noChangeArrowheads="1"/>
          </p:cNvPicPr>
          <p:nvPr>
            <p:ph type="clipArt" sz="half" idx="2"/>
          </p:nvPr>
        </p:nvPicPr>
        <p:blipFill>
          <a:blip r:embed="rId3" cstate="print"/>
          <a:srcRect/>
          <a:stretch>
            <a:fillRect/>
          </a:stretch>
        </p:blipFill>
        <p:spPr>
          <a:xfrm>
            <a:off x="4876800" y="990600"/>
            <a:ext cx="4038600" cy="4525963"/>
          </a:xfrm>
          <a:effectLst>
            <a:outerShdw dist="107763" dir="2700000" algn="ctr" rotWithShape="0">
              <a:schemeClr val="bg2">
                <a:alpha val="50000"/>
              </a:schemeClr>
            </a:outerShdw>
          </a:effectLst>
        </p:spPr>
      </p:pic>
      <p:sp>
        <p:nvSpPr>
          <p:cNvPr id="2867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BE71C8D-B333-4FC0-8583-BDBE3BE7D45F}" type="slidenum">
              <a:rPr lang="en-US" sz="1400" smtClean="0">
                <a:solidFill>
                  <a:schemeClr val="tx1"/>
                </a:solidFill>
              </a:rPr>
              <a:pPr/>
              <a:t>27</a:t>
            </a:fld>
            <a:endParaRPr lang="en-US" sz="1400" smtClean="0">
              <a:solidFill>
                <a:schemeClr val="tx1"/>
              </a:solidFill>
            </a:endParaRPr>
          </a:p>
        </p:txBody>
      </p:sp>
      <p:sp>
        <p:nvSpPr>
          <p:cNvPr id="28678" name="Line 5"/>
          <p:cNvSpPr>
            <a:spLocks noChangeShapeType="1"/>
          </p:cNvSpPr>
          <p:nvPr/>
        </p:nvSpPr>
        <p:spPr bwMode="auto">
          <a:xfrm flipV="1">
            <a:off x="4541838" y="3249613"/>
            <a:ext cx="2335212" cy="161925"/>
          </a:xfrm>
          <a:prstGeom prst="line">
            <a:avLst/>
          </a:prstGeom>
          <a:noFill/>
          <a:ln w="38100">
            <a:solidFill>
              <a:srgbClr val="FF3300"/>
            </a:solidFill>
            <a:round/>
            <a:headEnd/>
            <a:tailEnd type="triangle" w="med" len="med"/>
          </a:ln>
        </p:spPr>
        <p:txBody>
          <a:bodyPr/>
          <a:lstStyle/>
          <a:p>
            <a:endParaRPr lang="en-US"/>
          </a:p>
        </p:txBody>
      </p:sp>
      <p:sp>
        <p:nvSpPr>
          <p:cNvPr id="28679" name="Oval 7"/>
          <p:cNvSpPr>
            <a:spLocks noChangeArrowheads="1"/>
          </p:cNvSpPr>
          <p:nvPr/>
        </p:nvSpPr>
        <p:spPr bwMode="auto">
          <a:xfrm>
            <a:off x="6897688" y="3081338"/>
            <a:ext cx="561975" cy="354012"/>
          </a:xfrm>
          <a:prstGeom prst="ellipse">
            <a:avLst/>
          </a:prstGeom>
          <a:noFill/>
          <a:ln w="38100">
            <a:solidFill>
              <a:srgbClr val="FF3300"/>
            </a:solidFill>
            <a:round/>
            <a:headEnd/>
            <a:tailEnd/>
          </a:ln>
        </p:spPr>
        <p:txBody>
          <a:bodyPr wrap="none" anchor="ctr"/>
          <a:lstStyle/>
          <a:p>
            <a:endParaRPr lang="en-US"/>
          </a:p>
        </p:txBody>
      </p:sp>
      <p:sp>
        <p:nvSpPr>
          <p:cNvPr id="28680" name="Line 8"/>
          <p:cNvSpPr>
            <a:spLocks noChangeShapeType="1"/>
          </p:cNvSpPr>
          <p:nvPr/>
        </p:nvSpPr>
        <p:spPr bwMode="auto">
          <a:xfrm flipV="1">
            <a:off x="4287838" y="1881188"/>
            <a:ext cx="3497262" cy="153987"/>
          </a:xfrm>
          <a:prstGeom prst="line">
            <a:avLst/>
          </a:prstGeom>
          <a:noFill/>
          <a:ln w="38100">
            <a:solidFill>
              <a:srgbClr val="3399FF"/>
            </a:solidFill>
            <a:round/>
            <a:headEnd/>
            <a:tailEnd type="triangle" w="med" len="med"/>
          </a:ln>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229600" cy="914400"/>
          </a:xfrm>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Radio Identifier</a:t>
            </a:r>
          </a:p>
        </p:txBody>
      </p:sp>
      <p:pic>
        <p:nvPicPr>
          <p:cNvPr id="29699" name="Picture 22"/>
          <p:cNvPicPr>
            <a:picLocks noGrp="1" noChangeAspect="1" noChangeArrowheads="1"/>
          </p:cNvPicPr>
          <p:nvPr>
            <p:ph type="clipArt" sz="half" idx="1"/>
          </p:nvPr>
        </p:nvPicPr>
        <p:blipFill>
          <a:blip r:embed="rId3" cstate="print"/>
          <a:srcRect/>
          <a:stretch>
            <a:fillRect/>
          </a:stretch>
        </p:blipFill>
        <p:spPr>
          <a:xfrm>
            <a:off x="615950" y="990600"/>
            <a:ext cx="4032250" cy="4953000"/>
          </a:xfrm>
          <a:noFill/>
        </p:spPr>
      </p:pic>
      <p:sp>
        <p:nvSpPr>
          <p:cNvPr id="113668" name="Rectangle 4"/>
          <p:cNvSpPr>
            <a:spLocks noGrp="1" noChangeArrowheads="1"/>
          </p:cNvSpPr>
          <p:nvPr>
            <p:ph type="body" sz="half" idx="2"/>
          </p:nvPr>
        </p:nvSpPr>
        <p:spPr>
          <a:xfrm>
            <a:off x="4648200" y="1143000"/>
            <a:ext cx="4038600" cy="5486400"/>
          </a:xfrm>
        </p:spPr>
        <p:txBody>
          <a:bodyPr rtlCol="0">
            <a:normAutofit/>
          </a:bodyPr>
          <a:lstStyle/>
          <a:p>
            <a:pPr eaLnBrk="1" fontAlgn="auto" hangingPunct="1">
              <a:spcAft>
                <a:spcPts val="0"/>
              </a:spcAft>
              <a:buFont typeface="Arial" pitchFamily="34" charset="0"/>
              <a:buChar char="•"/>
              <a:defRPr/>
            </a:pPr>
            <a:r>
              <a:rPr lang="en-US" sz="2400" dirty="0" smtClean="0">
                <a:effectLst>
                  <a:outerShdw blurRad="38100" dist="38100" dir="2700000" algn="tl">
                    <a:srgbClr val="FFFFFF"/>
                  </a:outerShdw>
                </a:effectLst>
              </a:rPr>
              <a:t>Each radio has a unique 6 digit identifier.</a:t>
            </a:r>
          </a:p>
          <a:p>
            <a:pPr eaLnBrk="1" fontAlgn="auto" hangingPunct="1">
              <a:spcAft>
                <a:spcPts val="0"/>
              </a:spcAft>
              <a:buFont typeface="Arial" pitchFamily="34" charset="0"/>
              <a:buChar char="•"/>
              <a:defRPr/>
            </a:pPr>
            <a:endParaRPr lang="en-US" sz="2400" dirty="0" smtClean="0">
              <a:effectLst>
                <a:outerShdw blurRad="38100" dist="38100" dir="2700000" algn="tl">
                  <a:srgbClr val="FFFFFF"/>
                </a:outerShdw>
              </a:effectLst>
            </a:endParaRPr>
          </a:p>
          <a:p>
            <a:pPr eaLnBrk="1" fontAlgn="auto" hangingPunct="1">
              <a:spcAft>
                <a:spcPts val="0"/>
              </a:spcAft>
              <a:buFont typeface="Arial" pitchFamily="34" charset="0"/>
              <a:buChar char="•"/>
              <a:defRPr/>
            </a:pPr>
            <a:r>
              <a:rPr lang="en-US" sz="2400" dirty="0" smtClean="0">
                <a:effectLst>
                  <a:outerShdw blurRad="38100" dist="38100" dir="2700000" algn="tl">
                    <a:srgbClr val="FFFFFF"/>
                  </a:outerShdw>
                </a:effectLst>
              </a:rPr>
              <a:t>To find the ID number of your radio:</a:t>
            </a:r>
          </a:p>
          <a:p>
            <a:pPr lvl="1" eaLnBrk="1" fontAlgn="auto" hangingPunct="1">
              <a:spcAft>
                <a:spcPts val="0"/>
              </a:spcAft>
              <a:buFont typeface="Arial" pitchFamily="34" charset="0"/>
              <a:buChar char="–"/>
              <a:defRPr/>
            </a:pPr>
            <a:r>
              <a:rPr lang="en-US" sz="2000" dirty="0" smtClean="0">
                <a:effectLst>
                  <a:outerShdw blurRad="38100" dist="38100" dir="2700000" algn="tl">
                    <a:srgbClr val="FFFFFF"/>
                  </a:outerShdw>
                </a:effectLst>
              </a:rPr>
              <a:t>Depress the CALL button.</a:t>
            </a:r>
          </a:p>
          <a:p>
            <a:pPr lvl="1" eaLnBrk="1" fontAlgn="auto" hangingPunct="1">
              <a:spcAft>
                <a:spcPts val="0"/>
              </a:spcAft>
              <a:buFont typeface="Arial" pitchFamily="34" charset="0"/>
              <a:buChar char="–"/>
              <a:defRPr/>
            </a:pPr>
            <a:r>
              <a:rPr lang="en-US" sz="2000" dirty="0" smtClean="0">
                <a:effectLst>
                  <a:outerShdw blurRad="38100" dist="38100" dir="2700000" algn="tl">
                    <a:srgbClr val="FFFFFF"/>
                  </a:outerShdw>
                </a:effectLst>
              </a:rPr>
              <a:t>Press the </a:t>
            </a:r>
            <a:r>
              <a:rPr lang="en-US" sz="2000" dirty="0" err="1" smtClean="0">
                <a:effectLst>
                  <a:outerShdw blurRad="38100" dist="38100" dir="2700000" algn="tl">
                    <a:srgbClr val="FFFFFF"/>
                  </a:outerShdw>
                </a:effectLst>
              </a:rPr>
              <a:t>talkgroup</a:t>
            </a:r>
            <a:r>
              <a:rPr lang="en-US" sz="2000" dirty="0" smtClean="0">
                <a:effectLst>
                  <a:outerShdw blurRad="38100" dist="38100" dir="2700000" algn="tl">
                    <a:srgbClr val="FFFFFF"/>
                  </a:outerShdw>
                </a:effectLst>
              </a:rPr>
              <a:t> selection down (</a:t>
            </a:r>
            <a:r>
              <a:rPr lang="en-US" sz="2000" dirty="0" smtClean="0">
                <a:effectLst>
                  <a:outerShdw blurRad="38100" dist="38100" dir="2700000" algn="tl">
                    <a:srgbClr val="FFFFFF"/>
                  </a:outerShdw>
                </a:effectLst>
                <a:cs typeface="Arial" charset="0"/>
              </a:rPr>
              <a:t>↓</a:t>
            </a:r>
            <a:r>
              <a:rPr lang="en-US" sz="2000" dirty="0" smtClean="0">
                <a:effectLst>
                  <a:outerShdw blurRad="38100" dist="38100" dir="2700000" algn="tl">
                    <a:srgbClr val="FFFFFF"/>
                  </a:outerShdw>
                </a:effectLst>
              </a:rPr>
              <a:t>)button</a:t>
            </a:r>
          </a:p>
          <a:p>
            <a:pPr lvl="1" eaLnBrk="1" fontAlgn="auto" hangingPunct="1">
              <a:spcAft>
                <a:spcPts val="0"/>
              </a:spcAft>
              <a:buFont typeface="Arial" pitchFamily="34" charset="0"/>
              <a:buChar char="–"/>
              <a:defRPr/>
            </a:pPr>
            <a:r>
              <a:rPr lang="en-US" sz="2000" dirty="0" smtClean="0">
                <a:effectLst>
                  <a:outerShdw blurRad="38100" dist="38100" dir="2700000" algn="tl">
                    <a:srgbClr val="FFFFFF"/>
                  </a:outerShdw>
                </a:effectLst>
              </a:rPr>
              <a:t>My ID will appear in the display box.</a:t>
            </a:r>
          </a:p>
          <a:p>
            <a:pPr lvl="1" eaLnBrk="1" fontAlgn="auto" hangingPunct="1">
              <a:spcAft>
                <a:spcPts val="0"/>
              </a:spcAft>
              <a:buFont typeface="Arial" pitchFamily="34" charset="0"/>
              <a:buChar char="–"/>
              <a:defRPr/>
            </a:pPr>
            <a:r>
              <a:rPr lang="en-US" sz="2000" dirty="0" smtClean="0">
                <a:solidFill>
                  <a:srgbClr val="FF0000"/>
                </a:solidFill>
                <a:effectLst>
                  <a:outerShdw blurRad="38100" dist="38100" dir="2700000" algn="tl">
                    <a:srgbClr val="000000"/>
                  </a:outerShdw>
                </a:effectLst>
              </a:rPr>
              <a:t>Write this number down</a:t>
            </a:r>
            <a:r>
              <a:rPr lang="en-US" sz="2000" dirty="0" smtClean="0">
                <a:effectLst>
                  <a:outerShdw blurRad="38100" dist="38100" dir="2700000" algn="tl">
                    <a:srgbClr val="FFFFFF"/>
                  </a:outerShdw>
                </a:effectLst>
              </a:rPr>
              <a:t>.</a:t>
            </a:r>
          </a:p>
          <a:p>
            <a:pPr lvl="1" eaLnBrk="1" fontAlgn="auto" hangingPunct="1">
              <a:spcAft>
                <a:spcPts val="0"/>
              </a:spcAft>
              <a:buFont typeface="Arial" pitchFamily="34" charset="0"/>
              <a:buChar char="–"/>
              <a:defRPr/>
            </a:pPr>
            <a:r>
              <a:rPr lang="en-US" sz="2000" dirty="0" smtClean="0">
                <a:effectLst>
                  <a:outerShdw blurRad="38100" dist="38100" dir="2700000" algn="tl">
                    <a:srgbClr val="FFFFFF"/>
                  </a:outerShdw>
                </a:effectLst>
              </a:rPr>
              <a:t>Return to HOS-WCEN</a:t>
            </a:r>
          </a:p>
        </p:txBody>
      </p:sp>
      <p:sp>
        <p:nvSpPr>
          <p:cNvPr id="2970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C502DAB-7B78-45E3-8663-3CAFE820B730}" type="slidenum">
              <a:rPr lang="en-US" sz="1400" smtClean="0">
                <a:solidFill>
                  <a:schemeClr val="tx1"/>
                </a:solidFill>
              </a:rPr>
              <a:pPr/>
              <a:t>28</a:t>
            </a:fld>
            <a:endParaRPr lang="en-US" sz="1400" smtClean="0">
              <a:solidFill>
                <a:schemeClr val="tx1"/>
              </a:solidFill>
            </a:endParaRPr>
          </a:p>
        </p:txBody>
      </p:sp>
      <p:sp>
        <p:nvSpPr>
          <p:cNvPr id="29702" name="Line 24"/>
          <p:cNvSpPr>
            <a:spLocks noChangeShapeType="1"/>
          </p:cNvSpPr>
          <p:nvPr/>
        </p:nvSpPr>
        <p:spPr bwMode="auto">
          <a:xfrm flipH="1">
            <a:off x="3362325" y="3705225"/>
            <a:ext cx="1838325" cy="295275"/>
          </a:xfrm>
          <a:prstGeom prst="line">
            <a:avLst/>
          </a:prstGeom>
          <a:noFill/>
          <a:ln w="38100">
            <a:solidFill>
              <a:srgbClr val="FF3300"/>
            </a:solidFill>
            <a:round/>
            <a:headEnd/>
            <a:tailEnd type="triangle" w="med" len="med"/>
          </a:ln>
        </p:spPr>
        <p:txBody>
          <a:bodyPr/>
          <a:lstStyle/>
          <a:p>
            <a:endParaRPr lang="en-US"/>
          </a:p>
        </p:txBody>
      </p:sp>
      <p:sp>
        <p:nvSpPr>
          <p:cNvPr id="29703" name="Line 25"/>
          <p:cNvSpPr>
            <a:spLocks noChangeShapeType="1"/>
          </p:cNvSpPr>
          <p:nvPr/>
        </p:nvSpPr>
        <p:spPr bwMode="auto">
          <a:xfrm flipH="1" flipV="1">
            <a:off x="2535238" y="2632075"/>
            <a:ext cx="2693987" cy="739775"/>
          </a:xfrm>
          <a:prstGeom prst="line">
            <a:avLst/>
          </a:prstGeom>
          <a:noFill/>
          <a:ln w="38100">
            <a:solidFill>
              <a:srgbClr val="FF3300"/>
            </a:solidFill>
            <a:round/>
            <a:headEnd/>
            <a:tailEnd type="triangle" w="med" len="med"/>
          </a:ln>
        </p:spPr>
        <p:txBody>
          <a:bodyPr/>
          <a:lstStyle/>
          <a:p>
            <a:endParaRPr lang="en-US"/>
          </a:p>
        </p:txBody>
      </p:sp>
      <p:sp>
        <p:nvSpPr>
          <p:cNvPr id="29704" name="Rectangle 26"/>
          <p:cNvSpPr>
            <a:spLocks noChangeArrowheads="1"/>
          </p:cNvSpPr>
          <p:nvPr/>
        </p:nvSpPr>
        <p:spPr bwMode="auto">
          <a:xfrm>
            <a:off x="1998663" y="2527300"/>
            <a:ext cx="282575" cy="16986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9705" name="Text Box 27"/>
          <p:cNvSpPr txBox="1">
            <a:spLocks noChangeArrowheads="1"/>
          </p:cNvSpPr>
          <p:nvPr/>
        </p:nvSpPr>
        <p:spPr bwMode="auto">
          <a:xfrm>
            <a:off x="1935163" y="2535238"/>
            <a:ext cx="404812" cy="214312"/>
          </a:xfrm>
          <a:prstGeom prst="rect">
            <a:avLst/>
          </a:prstGeom>
          <a:noFill/>
          <a:ln w="9525">
            <a:noFill/>
            <a:miter lim="800000"/>
            <a:headEnd/>
            <a:tailEnd/>
          </a:ln>
        </p:spPr>
        <p:txBody>
          <a:bodyPr>
            <a:spAutoFit/>
          </a:bodyPr>
          <a:lstStyle/>
          <a:p>
            <a:r>
              <a:rPr lang="en-US" b="1"/>
              <a:t>Call</a:t>
            </a:r>
          </a:p>
        </p:txBody>
      </p:sp>
      <p:sp>
        <p:nvSpPr>
          <p:cNvPr id="29706" name="Rectangle 28"/>
          <p:cNvSpPr>
            <a:spLocks noChangeArrowheads="1"/>
          </p:cNvSpPr>
          <p:nvPr/>
        </p:nvSpPr>
        <p:spPr bwMode="auto">
          <a:xfrm>
            <a:off x="2008188" y="2082800"/>
            <a:ext cx="263525" cy="13335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9707" name="Text Box 29"/>
          <p:cNvSpPr txBox="1">
            <a:spLocks noChangeArrowheads="1"/>
          </p:cNvSpPr>
          <p:nvPr/>
        </p:nvSpPr>
        <p:spPr bwMode="auto">
          <a:xfrm>
            <a:off x="1909763" y="2024063"/>
            <a:ext cx="449262" cy="214312"/>
          </a:xfrm>
          <a:prstGeom prst="rect">
            <a:avLst/>
          </a:prstGeom>
          <a:noFill/>
          <a:ln w="9525">
            <a:noFill/>
            <a:miter lim="800000"/>
            <a:headEnd/>
            <a:tailEnd/>
          </a:ln>
        </p:spPr>
        <p:txBody>
          <a:bodyPr wrap="none">
            <a:spAutoFit/>
          </a:bodyPr>
          <a:lstStyle/>
          <a:p>
            <a:r>
              <a:rPr lang="en-US" b="1"/>
              <a:t>ZnUP</a:t>
            </a:r>
          </a:p>
        </p:txBody>
      </p:sp>
      <p:sp>
        <p:nvSpPr>
          <p:cNvPr id="29708" name="Text Box 30"/>
          <p:cNvSpPr txBox="1">
            <a:spLocks noChangeArrowheads="1"/>
          </p:cNvSpPr>
          <p:nvPr/>
        </p:nvSpPr>
        <p:spPr bwMode="auto">
          <a:xfrm>
            <a:off x="1879600" y="2265363"/>
            <a:ext cx="522288" cy="214312"/>
          </a:xfrm>
          <a:prstGeom prst="rect">
            <a:avLst/>
          </a:prstGeom>
          <a:noFill/>
          <a:ln w="9525">
            <a:noFill/>
            <a:miter lim="800000"/>
            <a:headEnd/>
            <a:tailEnd/>
          </a:ln>
        </p:spPr>
        <p:txBody>
          <a:bodyPr wrap="none">
            <a:spAutoFit/>
          </a:bodyPr>
          <a:lstStyle/>
          <a:p>
            <a:r>
              <a:rPr lang="en-US" b="1"/>
              <a:t>ZnDwn</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533400" y="228600"/>
            <a:ext cx="8305800" cy="868363"/>
          </a:xfrm>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Private Calling</a:t>
            </a:r>
          </a:p>
        </p:txBody>
      </p:sp>
      <p:sp>
        <p:nvSpPr>
          <p:cNvPr id="114693" name="Rectangle 5"/>
          <p:cNvSpPr>
            <a:spLocks noGrp="1" noChangeArrowheads="1"/>
          </p:cNvSpPr>
          <p:nvPr>
            <p:ph type="body" sz="half" idx="1"/>
          </p:nvPr>
        </p:nvSpPr>
        <p:spPr>
          <a:xfrm>
            <a:off x="1143000" y="1219200"/>
            <a:ext cx="6629400" cy="3581400"/>
          </a:xfrm>
        </p:spPr>
        <p:txBody>
          <a:bodyPr rtlCol="0">
            <a:normAutofit/>
          </a:bodyPr>
          <a:lstStyle/>
          <a:p>
            <a:pPr eaLnBrk="1" fontAlgn="auto" hangingPunct="1">
              <a:lnSpc>
                <a:spcPct val="80000"/>
              </a:lnSpc>
              <a:spcAft>
                <a:spcPts val="0"/>
              </a:spcAft>
              <a:buFont typeface="Arial" pitchFamily="34" charset="0"/>
              <a:buChar char="•"/>
              <a:defRPr/>
            </a:pPr>
            <a:r>
              <a:rPr lang="en-US" sz="2400" smtClean="0">
                <a:effectLst>
                  <a:outerShdw blurRad="38100" dist="38100" dir="2700000" algn="tl">
                    <a:srgbClr val="FFFFFF"/>
                  </a:outerShdw>
                </a:effectLst>
              </a:rPr>
              <a:t>Initiating a Private Call:</a:t>
            </a:r>
          </a:p>
          <a:p>
            <a:pPr lvl="1"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Press the CALL button.</a:t>
            </a:r>
          </a:p>
          <a:p>
            <a:pPr lvl="1"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Key in the number of the radio you wish to call.</a:t>
            </a:r>
          </a:p>
          <a:p>
            <a:pPr lvl="1"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Press the Push-To-Talk button</a:t>
            </a:r>
          </a:p>
          <a:p>
            <a:pPr lvl="2" eaLnBrk="1" fontAlgn="auto" hangingPunct="1">
              <a:lnSpc>
                <a:spcPct val="80000"/>
              </a:lnSpc>
              <a:spcAft>
                <a:spcPts val="0"/>
              </a:spcAft>
              <a:buFont typeface="Arial" pitchFamily="34" charset="0"/>
              <a:buChar char="•"/>
              <a:defRPr/>
            </a:pPr>
            <a:r>
              <a:rPr lang="en-US" sz="1800" smtClean="0">
                <a:effectLst>
                  <a:outerShdw blurRad="38100" dist="38100" dir="2700000" algn="tl">
                    <a:srgbClr val="FFFFFF"/>
                  </a:outerShdw>
                </a:effectLst>
              </a:rPr>
              <a:t>You will hear a ringing sound.</a:t>
            </a:r>
          </a:p>
          <a:p>
            <a:pPr lvl="2" eaLnBrk="1" fontAlgn="auto" hangingPunct="1">
              <a:lnSpc>
                <a:spcPct val="80000"/>
              </a:lnSpc>
              <a:spcAft>
                <a:spcPts val="0"/>
              </a:spcAft>
              <a:buFont typeface="Arial" pitchFamily="34" charset="0"/>
              <a:buChar char="•"/>
              <a:defRPr/>
            </a:pPr>
            <a:r>
              <a:rPr lang="en-US" sz="1800" smtClean="0">
                <a:effectLst>
                  <a:outerShdw blurRad="38100" dist="38100" dir="2700000" algn="tl">
                    <a:srgbClr val="FFFFFF"/>
                  </a:outerShdw>
                </a:effectLst>
              </a:rPr>
              <a:t>The radio you are calling will beep.</a:t>
            </a:r>
          </a:p>
          <a:p>
            <a:pPr eaLnBrk="1" fontAlgn="auto" hangingPunct="1">
              <a:lnSpc>
                <a:spcPct val="80000"/>
              </a:lnSpc>
              <a:spcAft>
                <a:spcPts val="0"/>
              </a:spcAft>
              <a:buFont typeface="Arial" pitchFamily="34" charset="0"/>
              <a:buChar char="•"/>
              <a:defRPr/>
            </a:pPr>
            <a:endParaRPr lang="en-US" sz="2400" smtClean="0">
              <a:effectLst>
                <a:outerShdw blurRad="38100" dist="38100" dir="2700000" algn="tl">
                  <a:srgbClr val="FFFFFF"/>
                </a:outerShdw>
              </a:effectLst>
            </a:endParaRPr>
          </a:p>
          <a:p>
            <a:pPr eaLnBrk="1" fontAlgn="auto" hangingPunct="1">
              <a:lnSpc>
                <a:spcPct val="80000"/>
              </a:lnSpc>
              <a:spcAft>
                <a:spcPts val="0"/>
              </a:spcAft>
              <a:buFont typeface="Arial" pitchFamily="34" charset="0"/>
              <a:buChar char="•"/>
              <a:defRPr/>
            </a:pPr>
            <a:r>
              <a:rPr lang="en-US" sz="2400" smtClean="0">
                <a:effectLst>
                  <a:outerShdw blurRad="38100" dist="38100" dir="2700000" algn="tl">
                    <a:srgbClr val="FFFFFF"/>
                  </a:outerShdw>
                </a:effectLst>
              </a:rPr>
              <a:t>Receiving a Private Call:</a:t>
            </a:r>
          </a:p>
          <a:p>
            <a:pPr lvl="1"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Press the </a:t>
            </a:r>
            <a:r>
              <a:rPr lang="en-US" sz="2000" smtClean="0">
                <a:solidFill>
                  <a:srgbClr val="FF0000"/>
                </a:solidFill>
                <a:effectLst>
                  <a:outerShdw blurRad="38100" dist="38100" dir="2700000" algn="tl">
                    <a:srgbClr val="000000"/>
                  </a:outerShdw>
                </a:effectLst>
              </a:rPr>
              <a:t>CALL</a:t>
            </a:r>
            <a:r>
              <a:rPr lang="en-US" sz="2000" smtClean="0">
                <a:effectLst>
                  <a:outerShdw blurRad="38100" dist="38100" dir="2700000" algn="tl">
                    <a:srgbClr val="FFFFFF"/>
                  </a:outerShdw>
                </a:effectLst>
              </a:rPr>
              <a:t> button. </a:t>
            </a:r>
          </a:p>
          <a:p>
            <a:pPr lvl="1" eaLnBrk="1" fontAlgn="auto" hangingPunct="1">
              <a:lnSpc>
                <a:spcPct val="80000"/>
              </a:lnSpc>
              <a:spcAft>
                <a:spcPts val="0"/>
              </a:spcAft>
              <a:buFont typeface="Arial" pitchFamily="34" charset="0"/>
              <a:buChar char="–"/>
              <a:defRPr/>
            </a:pPr>
            <a:r>
              <a:rPr lang="en-US" sz="2000" smtClean="0">
                <a:effectLst>
                  <a:outerShdw blurRad="38100" dist="38100" dir="2700000" algn="tl">
                    <a:srgbClr val="FFFFFF"/>
                  </a:outerShdw>
                </a:effectLst>
              </a:rPr>
              <a:t>Press the Push-To-Talk button and say, “This is xxx hospital, Go Ahead.”</a:t>
            </a:r>
          </a:p>
        </p:txBody>
      </p:sp>
      <p:sp>
        <p:nvSpPr>
          <p:cNvPr id="30724"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CAC79A0-BC63-4EE0-968D-AD15CEA4BDA3}" type="slidenum">
              <a:rPr lang="en-US" sz="1400" smtClean="0">
                <a:solidFill>
                  <a:schemeClr val="tx1"/>
                </a:solidFill>
              </a:rPr>
              <a:pPr/>
              <a:t>29</a:t>
            </a:fld>
            <a:endParaRPr lang="en-US" sz="1400" smtClean="0">
              <a:solidFill>
                <a:schemeClr val="tx1"/>
              </a:solidFill>
            </a:endParaRPr>
          </a:p>
        </p:txBody>
      </p:sp>
      <p:sp>
        <p:nvSpPr>
          <p:cNvPr id="114700" name="Text Box 12"/>
          <p:cNvSpPr txBox="1">
            <a:spLocks noChangeArrowheads="1"/>
          </p:cNvSpPr>
          <p:nvPr/>
        </p:nvSpPr>
        <p:spPr bwMode="auto">
          <a:xfrm>
            <a:off x="1066800" y="4876800"/>
            <a:ext cx="6705600" cy="1603375"/>
          </a:xfrm>
          <a:prstGeom prst="rect">
            <a:avLst/>
          </a:prstGeom>
          <a:noFill/>
          <a:ln w="9525">
            <a:noFill/>
            <a:miter lim="800000"/>
            <a:headEnd/>
            <a:tailEnd/>
          </a:ln>
          <a:effectLst/>
        </p:spPr>
        <p:txBody>
          <a:bodyPr>
            <a:spAutoFit/>
          </a:bodyPr>
          <a:lstStyle/>
          <a:p>
            <a:pPr>
              <a:spcBef>
                <a:spcPct val="50000"/>
              </a:spcBef>
              <a:buFontTx/>
              <a:buChar char="•"/>
              <a:defRPr/>
            </a:pPr>
            <a:r>
              <a:rPr lang="en-US" sz="1800" b="1">
                <a:solidFill>
                  <a:schemeClr val="accent2"/>
                </a:solidFill>
                <a:effectLst>
                  <a:outerShdw blurRad="38100" dist="38100" dir="2700000" algn="tl">
                    <a:srgbClr val="000000"/>
                  </a:outerShdw>
                </a:effectLst>
              </a:rPr>
              <a:t>Disconnect from Private Call by touching the </a:t>
            </a:r>
            <a:r>
              <a:rPr lang="en-US" sz="1800" b="1">
                <a:solidFill>
                  <a:srgbClr val="FF0000"/>
                </a:solidFill>
                <a:effectLst>
                  <a:outerShdw blurRad="38100" dist="38100" dir="2700000" algn="tl">
                    <a:srgbClr val="000000"/>
                  </a:outerShdw>
                </a:effectLst>
              </a:rPr>
              <a:t>HOME</a:t>
            </a:r>
            <a:r>
              <a:rPr lang="en-US" sz="1800" b="1">
                <a:solidFill>
                  <a:schemeClr val="accent2"/>
                </a:solidFill>
                <a:effectLst>
                  <a:outerShdw blurRad="38100" dist="38100" dir="2700000" algn="tl">
                    <a:srgbClr val="000000"/>
                  </a:outerShdw>
                </a:effectLst>
              </a:rPr>
              <a:t> button when finished to free up frequency pairs.</a:t>
            </a:r>
          </a:p>
          <a:p>
            <a:pPr>
              <a:spcBef>
                <a:spcPct val="50000"/>
              </a:spcBef>
              <a:buFontTx/>
              <a:buChar char="•"/>
              <a:defRPr/>
            </a:pPr>
            <a:r>
              <a:rPr lang="en-US" sz="1800" b="1" u="sng">
                <a:solidFill>
                  <a:srgbClr val="FF0000"/>
                </a:solidFill>
                <a:effectLst>
                  <a:outerShdw blurRad="38100" dist="38100" dir="2700000" algn="tl">
                    <a:srgbClr val="000000"/>
                  </a:outerShdw>
                </a:effectLst>
              </a:rPr>
              <a:t>The person initiating the call is responsible for reminding the person they’ve called to disconnect</a:t>
            </a:r>
            <a:r>
              <a:rPr lang="en-US" sz="1800" b="1">
                <a:solidFill>
                  <a:srgbClr val="FF0000"/>
                </a:solidFill>
                <a:effectLst>
                  <a:outerShdw blurRad="38100" dist="38100" dir="2700000" algn="tl">
                    <a:srgbClr val="000000"/>
                  </a:outerShdw>
                </a:effectLst>
              </a:rPr>
              <a:t> </a:t>
            </a:r>
            <a:r>
              <a:rPr lang="en-US" sz="1800" b="1">
                <a:effectLst>
                  <a:outerShdw blurRad="38100" dist="38100" dir="2700000" algn="tl">
                    <a:srgbClr val="FFFFFF"/>
                  </a:outerShdw>
                </a:effectLst>
              </a:rPr>
              <a:t>(including how to disconnect).</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Tips</a:t>
            </a:r>
          </a:p>
        </p:txBody>
      </p:sp>
      <p:sp>
        <p:nvSpPr>
          <p:cNvPr id="3" name="Content Placeholder 2"/>
          <p:cNvSpPr>
            <a:spLocks noGrp="1"/>
          </p:cNvSpPr>
          <p:nvPr>
            <p:ph idx="1"/>
          </p:nvPr>
        </p:nvSpPr>
        <p:spPr>
          <a:xfrm>
            <a:off x="457200" y="1600200"/>
            <a:ext cx="8229600" cy="5067300"/>
          </a:xfrm>
        </p:spPr>
        <p:txBody>
          <a:bodyPr rtlCol="0">
            <a:normAutofit lnSpcReduction="10000"/>
          </a:bodyPr>
          <a:lstStyle/>
          <a:p>
            <a:pPr eaLnBrk="1" fontAlgn="auto" hangingPunct="1">
              <a:spcAft>
                <a:spcPts val="0"/>
              </a:spcAft>
              <a:buFont typeface="Arial" pitchFamily="34" charset="0"/>
              <a:buChar char="•"/>
              <a:defRPr/>
            </a:pPr>
            <a:r>
              <a:rPr lang="en-US" dirty="0" smtClean="0"/>
              <a:t>Keep volume levels low! Use earphones where practical.</a:t>
            </a:r>
          </a:p>
          <a:p>
            <a:pPr eaLnBrk="1" fontAlgn="auto" hangingPunct="1">
              <a:spcAft>
                <a:spcPts val="0"/>
              </a:spcAft>
              <a:buFont typeface="Arial" pitchFamily="34" charset="0"/>
              <a:buChar char="•"/>
              <a:defRPr/>
            </a:pPr>
            <a:r>
              <a:rPr lang="en-US" dirty="0" smtClean="0"/>
              <a:t>Assign message scribe to keep track of incoming and outgoing messages.</a:t>
            </a:r>
          </a:p>
          <a:p>
            <a:pPr eaLnBrk="1" fontAlgn="auto" hangingPunct="1">
              <a:spcAft>
                <a:spcPts val="0"/>
              </a:spcAft>
              <a:buFont typeface="Arial" pitchFamily="34" charset="0"/>
              <a:buChar char="•"/>
              <a:defRPr/>
            </a:pPr>
            <a:r>
              <a:rPr lang="en-US" dirty="0" smtClean="0"/>
              <a:t>Avoid “High Use” ham channels in EOC. Use outside operators to monitor and filter radio traffic from “High Use” Ham networks such as area wide ARES nets to help reduce noise.</a:t>
            </a:r>
          </a:p>
          <a:p>
            <a:pPr eaLnBrk="1" fontAlgn="auto" hangingPunct="1">
              <a:spcAft>
                <a:spcPts val="0"/>
              </a:spcAft>
              <a:buFont typeface="Arial" pitchFamily="34" charset="0"/>
              <a:buChar char="•"/>
              <a:defRPr/>
            </a:pPr>
            <a:r>
              <a:rPr lang="en-US" dirty="0" smtClean="0"/>
              <a:t>Dress professionally.</a:t>
            </a:r>
          </a:p>
          <a:p>
            <a:pPr eaLnBrk="1" fontAlgn="auto" hangingPunct="1">
              <a:spcAft>
                <a:spcPts val="0"/>
              </a:spcAft>
              <a:buFont typeface="Arial" pitchFamily="34" charset="0"/>
              <a:buChar char="•"/>
              <a:defRPr/>
            </a:pPr>
            <a:r>
              <a:rPr lang="en-US" dirty="0" smtClean="0"/>
              <a:t>Utilize standardized ICS traffic forms.</a:t>
            </a:r>
          </a:p>
          <a:p>
            <a:pPr marL="0" indent="0"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33AF0D48-4A80-4601-8C57-EC2F4D37094A}" type="slidenum">
              <a:rPr lang="en-US"/>
              <a:pPr>
                <a:defRPr/>
              </a:pPr>
              <a:t>3</a:t>
            </a:fld>
            <a:endParaRPr lang="en-US"/>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Normal Radio Use</a:t>
            </a:r>
          </a:p>
        </p:txBody>
      </p:sp>
      <p:sp>
        <p:nvSpPr>
          <p:cNvPr id="235523"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Normal Daily Routine</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Make sure that all radios are set to your Home talkgroup (i.e., Zone 1, Talkgroup 1), most of the time.  For emergencies that involve multiple West Central Ohio Counties, then use scanning, and include the following talkgroup: </a:t>
            </a:r>
          </a:p>
          <a:p>
            <a:pPr eaLnBrk="1" fontAlgn="auto" hangingPunct="1">
              <a:lnSpc>
                <a:spcPct val="90000"/>
              </a:lnSpc>
              <a:spcAft>
                <a:spcPts val="0"/>
              </a:spcAft>
              <a:buFontTx/>
              <a:buNone/>
              <a:defRPr/>
            </a:pPr>
            <a:r>
              <a:rPr lang="en-US" sz="2400" b="1" i="1" smtClean="0">
                <a:effectLst>
                  <a:outerShdw blurRad="38100" dist="38100" dir="2700000" algn="tl">
                    <a:srgbClr val="FFFFFF"/>
                  </a:outerShdw>
                </a:effectLst>
              </a:rPr>
              <a:t>       </a:t>
            </a:r>
            <a:r>
              <a:rPr lang="en-US" sz="2400" b="1" i="1" smtClean="0">
                <a:solidFill>
                  <a:srgbClr val="FF0000"/>
                </a:solidFill>
                <a:effectLst>
                  <a:outerShdw blurRad="38100" dist="38100" dir="2700000" algn="tl">
                    <a:srgbClr val="000000"/>
                  </a:outerShdw>
                </a:effectLst>
              </a:rPr>
              <a:t>West Central region HOS-WCEN talkgroup</a:t>
            </a:r>
            <a:r>
              <a:rPr lang="en-US" smtClean="0"/>
              <a:t> </a:t>
            </a:r>
            <a:endParaRPr lang="en-US" sz="2800" i="1" smtClean="0">
              <a:solidFill>
                <a:schemeClr val="accent2"/>
              </a:solidFill>
              <a:effectLst>
                <a:outerShdw blurRad="38100" dist="38100" dir="2700000" algn="tl">
                  <a:srgbClr val="000000"/>
                </a:outerShdw>
              </a:effectLst>
            </a:endParaRPr>
          </a:p>
          <a:p>
            <a:pPr algn="ctr" eaLnBrk="1" fontAlgn="auto" hangingPunct="1">
              <a:lnSpc>
                <a:spcPct val="90000"/>
              </a:lnSpc>
              <a:spcAft>
                <a:spcPts val="0"/>
              </a:spcAft>
              <a:buFontTx/>
              <a:buNone/>
              <a:defRPr/>
            </a:pPr>
            <a:r>
              <a:rPr lang="en-US" sz="1800" i="1" smtClean="0">
                <a:solidFill>
                  <a:srgbClr val="3399FF"/>
                </a:solidFill>
                <a:effectLst>
                  <a:outerShdw blurRad="38100" dist="38100" dir="2700000" algn="tl">
                    <a:srgbClr val="000000"/>
                  </a:outerShdw>
                </a:effectLst>
              </a:rPr>
              <a:t>E.g. Zone 2, </a:t>
            </a:r>
            <a:r>
              <a:rPr lang="en-US" sz="1400" b="1" i="1" smtClean="0">
                <a:solidFill>
                  <a:srgbClr val="3399FF"/>
                </a:solidFill>
                <a:effectLst>
                  <a:outerShdw blurRad="38100" dist="38100" dir="2700000" algn="tl">
                    <a:srgbClr val="000000"/>
                  </a:outerShdw>
                </a:effectLst>
              </a:rPr>
              <a:t>HOS-WCEN</a:t>
            </a:r>
            <a:endParaRPr lang="en-US" sz="2800" smtClean="0">
              <a:effectLst>
                <a:outerShdw blurRad="38100" dist="38100" dir="2700000" algn="tl">
                  <a:srgbClr val="FFFFFF"/>
                </a:outerShdw>
              </a:effectLst>
            </a:endParaRP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If you depress the Push-to-Talk button, you will hear a series of chirps.</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This is saying to you “it’s OK to talk”</a:t>
            </a:r>
          </a:p>
        </p:txBody>
      </p:sp>
      <p:sp>
        <p:nvSpPr>
          <p:cNvPr id="3174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190631E-CDB1-4DCA-B620-36AA77B9977F}" type="slidenum">
              <a:rPr lang="en-US" sz="1400" smtClean="0">
                <a:solidFill>
                  <a:schemeClr val="tx1"/>
                </a:solidFill>
              </a:rPr>
              <a:pPr/>
              <a:t>30</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0"/>
            <a:ext cx="8229600" cy="1143000"/>
          </a:xfrm>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Scanning</a:t>
            </a:r>
          </a:p>
        </p:txBody>
      </p:sp>
      <p:sp>
        <p:nvSpPr>
          <p:cNvPr id="354307" name="Rectangle 3"/>
          <p:cNvSpPr>
            <a:spLocks noGrp="1" noChangeArrowheads="1"/>
          </p:cNvSpPr>
          <p:nvPr>
            <p:ph idx="1"/>
          </p:nvPr>
        </p:nvSpPr>
        <p:spPr>
          <a:xfrm>
            <a:off x="457200" y="1295400"/>
            <a:ext cx="8229600" cy="5181600"/>
          </a:xfrm>
        </p:spPr>
        <p:txBody>
          <a:bodyPr rtlCol="0">
            <a:normAutofit/>
          </a:bodyPr>
          <a:lstStyle/>
          <a:p>
            <a:pPr marL="649288" indent="-533400"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You can program your radio to scan up to 10 talkgroups at a time.</a:t>
            </a:r>
          </a:p>
          <a:p>
            <a:pPr marL="649288" indent="-533400"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Recommended talkgroups to scan:</a:t>
            </a:r>
            <a:endParaRPr lang="en-US" sz="2800" smtClean="0">
              <a:solidFill>
                <a:srgbClr val="FF0000"/>
              </a:solidFill>
              <a:effectLst>
                <a:outerShdw blurRad="38100" dist="38100" dir="2700000" algn="tl">
                  <a:srgbClr val="000000"/>
                </a:outerShdw>
              </a:effectLst>
            </a:endParaRPr>
          </a:p>
          <a:p>
            <a:pPr marL="1244600" lvl="2" indent="-381000" eaLnBrk="1" fontAlgn="auto" hangingPunct="1">
              <a:lnSpc>
                <a:spcPct val="90000"/>
              </a:lnSpc>
              <a:spcAft>
                <a:spcPts val="0"/>
              </a:spcAft>
              <a:buFontTx/>
              <a:buAutoNum type="arabicPeriod"/>
              <a:defRPr/>
            </a:pPr>
            <a:r>
              <a:rPr lang="en-US" sz="2000" smtClean="0">
                <a:solidFill>
                  <a:srgbClr val="FF0000"/>
                </a:solidFill>
                <a:effectLst>
                  <a:outerShdw blurRad="38100" dist="38100" dir="2700000" algn="tl">
                    <a:srgbClr val="000000"/>
                  </a:outerShdw>
                </a:effectLst>
              </a:rPr>
              <a:t>West Central hospitals hailing – Zone 2: HOS-WCEN</a:t>
            </a:r>
          </a:p>
          <a:p>
            <a:pPr marL="1244600" lvl="2" indent="-381000" eaLnBrk="1" fontAlgn="auto" hangingPunct="1">
              <a:lnSpc>
                <a:spcPct val="90000"/>
              </a:lnSpc>
              <a:spcAft>
                <a:spcPts val="0"/>
              </a:spcAft>
              <a:buFontTx/>
              <a:buAutoNum type="arabicPeriod"/>
              <a:defRPr/>
            </a:pPr>
            <a:r>
              <a:rPr lang="en-US" sz="2000" smtClean="0">
                <a:solidFill>
                  <a:srgbClr val="FF0000"/>
                </a:solidFill>
                <a:effectLst>
                  <a:outerShdw blurRad="38100" dist="38100" dir="2700000" algn="tl">
                    <a:srgbClr val="000000"/>
                  </a:outerShdw>
                </a:effectLst>
              </a:rPr>
              <a:t>Your own hospital’s talkgroup</a:t>
            </a:r>
          </a:p>
          <a:p>
            <a:pPr marL="1244600" lvl="2" indent="-381000" eaLnBrk="1" fontAlgn="auto" hangingPunct="1">
              <a:lnSpc>
                <a:spcPct val="90000"/>
              </a:lnSpc>
              <a:spcAft>
                <a:spcPts val="0"/>
              </a:spcAft>
              <a:buFontTx/>
              <a:buAutoNum type="arabicPeriod"/>
              <a:defRPr/>
            </a:pPr>
            <a:r>
              <a:rPr lang="en-US" sz="2000" smtClean="0">
                <a:solidFill>
                  <a:srgbClr val="FF0000"/>
                </a:solidFill>
                <a:effectLst>
                  <a:outerShdw blurRad="38100" dist="38100" dir="2700000" algn="tl">
                    <a:srgbClr val="000000"/>
                  </a:outerShdw>
                </a:effectLst>
              </a:rPr>
              <a:t>Local Health Department talkgroup</a:t>
            </a:r>
          </a:p>
          <a:p>
            <a:pPr marL="1244600" lvl="2" indent="-381000" eaLnBrk="1" fontAlgn="auto" hangingPunct="1">
              <a:lnSpc>
                <a:spcPct val="90000"/>
              </a:lnSpc>
              <a:spcAft>
                <a:spcPts val="0"/>
              </a:spcAft>
              <a:buFontTx/>
              <a:buAutoNum type="arabicPeriod"/>
              <a:defRPr/>
            </a:pPr>
            <a:r>
              <a:rPr lang="en-US" sz="2000" smtClean="0">
                <a:solidFill>
                  <a:srgbClr val="FF0000"/>
                </a:solidFill>
                <a:effectLst>
                  <a:outerShdw blurRad="38100" dist="38100" dir="2700000" algn="tl">
                    <a:srgbClr val="000000"/>
                  </a:outerShdw>
                </a:effectLst>
              </a:rPr>
              <a:t>Local Health Department WCEN talkgroup</a:t>
            </a:r>
          </a:p>
          <a:p>
            <a:pPr marL="649288" indent="-533400"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Talkgroups #5 – 10 are up to you.</a:t>
            </a:r>
          </a:p>
          <a:p>
            <a:pPr marL="649288" indent="-533400"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You should keep your radio set to your hospital’s talkgroup (i.e., Talkgroup #1, Zone 1), unless there is an area-wide emergency.</a:t>
            </a:r>
          </a:p>
          <a:p>
            <a:pPr marL="649288" indent="-533400"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Note: Some radios do not permit scanning.</a:t>
            </a:r>
          </a:p>
        </p:txBody>
      </p:sp>
      <p:sp>
        <p:nvSpPr>
          <p:cNvPr id="3277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4A84F8B-32CD-46B0-9979-B2245754A87D}" type="slidenum">
              <a:rPr lang="en-US" sz="1400" smtClean="0">
                <a:solidFill>
                  <a:schemeClr val="tx1"/>
                </a:solidFill>
              </a:rPr>
              <a:pPr/>
              <a:t>31</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338A283-1657-48FF-9F15-26FA54EACBA8}" type="slidenum">
              <a:rPr lang="en-US" sz="1400"/>
              <a:pPr algn="r"/>
              <a:t>32</a:t>
            </a:fld>
            <a:endParaRPr lang="en-US" sz="1400"/>
          </a:p>
        </p:txBody>
      </p:sp>
      <p:sp>
        <p:nvSpPr>
          <p:cNvPr id="176130" name="Rectangle 2"/>
          <p:cNvSpPr>
            <a:spLocks noGrp="1" noChangeArrowheads="1"/>
          </p:cNvSpPr>
          <p:nvPr>
            <p:ph type="title" idx="4294967295"/>
          </p:nvPr>
        </p:nvSpPr>
        <p:spPr>
          <a:xfrm>
            <a:off x="0" y="274638"/>
            <a:ext cx="8229600" cy="1143000"/>
          </a:xfrm>
        </p:spPr>
        <p:txBody>
          <a:bodyPr rtlCol="0">
            <a:normAutofit fontScale="90000"/>
          </a:bodyPr>
          <a:lstStyle/>
          <a:p>
            <a:pPr eaLnBrk="1" fontAlgn="auto" hangingPunct="1">
              <a:spcAft>
                <a:spcPts val="0"/>
              </a:spcAft>
              <a:defRPr/>
            </a:pPr>
            <a:r>
              <a:rPr lang="en-US" sz="4000" smtClean="0"/>
              <a:t/>
            </a:r>
            <a:br>
              <a:rPr lang="en-US" sz="4000" smtClean="0"/>
            </a:br>
            <a:r>
              <a:rPr lang="en-US" sz="4000" b="1" smtClean="0">
                <a:effectLst>
                  <a:outerShdw blurRad="38100" dist="38100" dir="2700000" algn="tl">
                    <a:srgbClr val="FFFFFF"/>
                  </a:outerShdw>
                </a:effectLst>
              </a:rPr>
              <a:t>Scanning</a:t>
            </a:r>
          </a:p>
        </p:txBody>
      </p:sp>
      <p:sp>
        <p:nvSpPr>
          <p:cNvPr id="176131" name="Rectangle 3"/>
          <p:cNvSpPr>
            <a:spLocks noGrp="1" noChangeArrowheads="1"/>
          </p:cNvSpPr>
          <p:nvPr>
            <p:ph type="body" idx="4294967295"/>
          </p:nvPr>
        </p:nvSpPr>
        <p:spPr>
          <a:xfrm>
            <a:off x="0" y="1600200"/>
            <a:ext cx="8229600" cy="4525963"/>
          </a:xfrm>
        </p:spPr>
        <p:txBody>
          <a:bodyPr rtlCol="0">
            <a:normAutofit/>
          </a:bodyPr>
          <a:lstStyle/>
          <a:p>
            <a:pPr marL="609600" indent="-609600" eaLnBrk="1" fontAlgn="auto" hangingPunct="1">
              <a:spcAft>
                <a:spcPts val="0"/>
              </a:spcAft>
              <a:buFont typeface="Arial" pitchFamily="34" charset="0"/>
              <a:buChar char="•"/>
              <a:defRPr/>
            </a:pPr>
            <a:r>
              <a:rPr lang="en-US" sz="2800" smtClean="0">
                <a:effectLst>
                  <a:outerShdw blurRad="38100" dist="38100" dir="2700000" algn="tl">
                    <a:srgbClr val="FFFFFF"/>
                  </a:outerShdw>
                </a:effectLst>
              </a:rPr>
              <a:t>To program Scan</a:t>
            </a:r>
          </a:p>
          <a:p>
            <a:pPr marL="990600" lvl="1" indent="-533400" eaLnBrk="1" fontAlgn="auto" hangingPunct="1">
              <a:spcAft>
                <a:spcPts val="0"/>
              </a:spcAft>
              <a:buFontTx/>
              <a:buAutoNum type="arabicPeriod"/>
              <a:defRPr/>
            </a:pPr>
            <a:r>
              <a:rPr lang="en-US" sz="2400" smtClean="0">
                <a:effectLst>
                  <a:outerShdw blurRad="38100" dist="38100" dir="2700000" algn="tl">
                    <a:srgbClr val="FFFFFF"/>
                  </a:outerShdw>
                </a:effectLst>
              </a:rPr>
              <a:t>Find the TG you wish to scan</a:t>
            </a:r>
          </a:p>
          <a:p>
            <a:pPr marL="990600" lvl="1" indent="-533400" eaLnBrk="1" fontAlgn="auto" hangingPunct="1">
              <a:spcAft>
                <a:spcPts val="0"/>
              </a:spcAft>
              <a:buFontTx/>
              <a:buAutoNum type="arabicPeriod"/>
              <a:defRPr/>
            </a:pPr>
            <a:r>
              <a:rPr lang="en-US" sz="2400" smtClean="0">
                <a:effectLst>
                  <a:outerShdw blurRad="38100" dist="38100" dir="2700000" algn="tl">
                    <a:srgbClr val="FFFFFF"/>
                  </a:outerShdw>
                </a:effectLst>
              </a:rPr>
              <a:t>Press and hold the Scan button until the scan indicator light blinks</a:t>
            </a:r>
          </a:p>
          <a:p>
            <a:pPr marL="990600" lvl="1" indent="-533400" eaLnBrk="1" fontAlgn="auto" hangingPunct="1">
              <a:spcAft>
                <a:spcPts val="0"/>
              </a:spcAft>
              <a:buFontTx/>
              <a:buAutoNum type="arabicPeriod"/>
              <a:defRPr/>
            </a:pPr>
            <a:r>
              <a:rPr lang="en-US" sz="2400" smtClean="0">
                <a:effectLst>
                  <a:outerShdw blurRad="38100" dist="38100" dir="2700000" algn="tl">
                    <a:srgbClr val="FFFFFF"/>
                  </a:outerShdw>
                </a:effectLst>
              </a:rPr>
              <a:t>Push the SEL button to select that TG</a:t>
            </a:r>
          </a:p>
          <a:p>
            <a:pPr marL="990600" lvl="1" indent="-533400" eaLnBrk="1" fontAlgn="auto" hangingPunct="1">
              <a:spcAft>
                <a:spcPts val="0"/>
              </a:spcAft>
              <a:buFontTx/>
              <a:buAutoNum type="arabicPeriod"/>
              <a:defRPr/>
            </a:pPr>
            <a:r>
              <a:rPr lang="en-US" sz="2400" smtClean="0">
                <a:effectLst>
                  <a:outerShdw blurRad="38100" dist="38100" dir="2700000" algn="tl">
                    <a:srgbClr val="FFFFFF"/>
                  </a:outerShdw>
                </a:effectLst>
              </a:rPr>
              <a:t>Proceed with the next channel by starting again with Step 1 through 3</a:t>
            </a:r>
          </a:p>
          <a:p>
            <a:pPr marL="990600" lvl="1" indent="-533400" eaLnBrk="1" fontAlgn="auto" hangingPunct="1">
              <a:spcAft>
                <a:spcPts val="0"/>
              </a:spcAft>
              <a:buFontTx/>
              <a:buAutoNum type="arabicPeriod"/>
              <a:defRPr/>
            </a:pPr>
            <a:r>
              <a:rPr lang="en-US" sz="2400" smtClean="0">
                <a:effectLst>
                  <a:outerShdw blurRad="38100" dist="38100" dir="2700000" algn="tl">
                    <a:srgbClr val="FFFFFF"/>
                  </a:outerShdw>
                </a:effectLst>
              </a:rPr>
              <a:t>Press the Scan or HOME button to exit scan list programming and return to normal scan operation (solid scan indicator light on display)</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rtlCol="0">
            <a:normAutofit/>
          </a:bodyPr>
          <a:lstStyle/>
          <a:p>
            <a:pPr eaLnBrk="1" fontAlgn="auto" hangingPunct="1">
              <a:spcAft>
                <a:spcPts val="0"/>
              </a:spcAft>
              <a:defRPr/>
            </a:pPr>
            <a:r>
              <a:rPr lang="en-US" sz="4000" b="1" smtClean="0">
                <a:effectLst>
                  <a:outerShdw blurRad="38100" dist="38100" dir="2700000" algn="tl">
                    <a:srgbClr val="FFFFFF"/>
                  </a:outerShdw>
                </a:effectLst>
              </a:rPr>
              <a:t>Who to Call for Assistance</a:t>
            </a:r>
          </a:p>
        </p:txBody>
      </p:sp>
      <p:sp>
        <p:nvSpPr>
          <p:cNvPr id="183299" name="Rectangle 3"/>
          <p:cNvSpPr>
            <a:spLocks noGrp="1" noChangeArrowheads="1"/>
          </p:cNvSpPr>
          <p:nvPr>
            <p:ph type="body" sz="half" idx="1"/>
          </p:nvPr>
        </p:nvSpPr>
        <p:spPr>
          <a:xfrm>
            <a:off x="165100" y="1600200"/>
            <a:ext cx="8813800" cy="2392363"/>
          </a:xfrm>
        </p:spPr>
        <p:txBody>
          <a:bodyPr rtlCol="0">
            <a:normAutofit/>
          </a:bodyPr>
          <a:lstStyle/>
          <a:p>
            <a:pPr eaLnBrk="1" fontAlgn="auto" hangingPunct="1">
              <a:lnSpc>
                <a:spcPct val="80000"/>
              </a:lnSpc>
              <a:spcAft>
                <a:spcPts val="0"/>
              </a:spcAft>
              <a:buFontTx/>
              <a:buNone/>
              <a:defRPr/>
            </a:pPr>
            <a:r>
              <a:rPr lang="en-US" sz="2400" smtClean="0">
                <a:effectLst>
                  <a:outerShdw blurRad="38100" dist="38100" dir="2700000" algn="tl">
                    <a:srgbClr val="FFFFFF"/>
                  </a:outerShdw>
                </a:effectLst>
              </a:rPr>
              <a:t>If you have radio problems or need assistance using the radio, try one of the following:</a:t>
            </a:r>
          </a:p>
          <a:p>
            <a:pPr eaLnBrk="1" fontAlgn="auto" hangingPunct="1">
              <a:lnSpc>
                <a:spcPct val="80000"/>
              </a:lnSpc>
              <a:spcAft>
                <a:spcPts val="0"/>
              </a:spcAft>
              <a:buFont typeface="Arial" pitchFamily="34" charset="0"/>
              <a:buChar char="•"/>
              <a:defRPr/>
            </a:pPr>
            <a:r>
              <a:rPr lang="en-US" sz="2400" u="sng" smtClean="0">
                <a:effectLst>
                  <a:outerShdw blurRad="38100" dist="38100" dir="2700000" algn="tl">
                    <a:srgbClr val="FFFFFF"/>
                  </a:outerShdw>
                </a:effectLst>
              </a:rPr>
              <a:t>Zone 2 – </a:t>
            </a:r>
            <a:r>
              <a:rPr lang="en-US" sz="2400" u="sng" smtClean="0">
                <a:solidFill>
                  <a:srgbClr val="FF0000"/>
                </a:solidFill>
                <a:effectLst>
                  <a:outerShdw blurRad="38100" dist="38100" dir="2700000" algn="tl">
                    <a:srgbClr val="000000"/>
                  </a:outerShdw>
                </a:effectLst>
              </a:rPr>
              <a:t>HELPDESK</a:t>
            </a:r>
            <a:r>
              <a:rPr lang="en-US" sz="2400" smtClean="0">
                <a:effectLst>
                  <a:outerShdw blurRad="38100" dist="38100" dir="2700000" algn="tl">
                    <a:srgbClr val="FFFFFF"/>
                  </a:outerShdw>
                </a:effectLst>
              </a:rPr>
              <a:t> talkgroup.  This is the MARCS office in Columbus</a:t>
            </a:r>
          </a:p>
          <a:p>
            <a:pPr eaLnBrk="1" fontAlgn="auto" hangingPunct="1">
              <a:lnSpc>
                <a:spcPct val="80000"/>
              </a:lnSpc>
              <a:spcAft>
                <a:spcPts val="0"/>
              </a:spcAft>
              <a:buFont typeface="Arial" pitchFamily="34" charset="0"/>
              <a:buChar char="•"/>
              <a:defRPr/>
            </a:pPr>
            <a:r>
              <a:rPr lang="en-US" sz="2400" smtClean="0">
                <a:effectLst>
                  <a:outerShdw blurRad="38100" dist="38100" dir="2700000" algn="tl">
                    <a:srgbClr val="FFFFFF"/>
                  </a:outerShdw>
                </a:effectLst>
              </a:rPr>
              <a:t>Helpdesk Phone Number – </a:t>
            </a:r>
            <a:r>
              <a:rPr lang="en-US" sz="2400" smtClean="0">
                <a:solidFill>
                  <a:srgbClr val="FF0000"/>
                </a:solidFill>
                <a:effectLst>
                  <a:outerShdw blurRad="38100" dist="38100" dir="2700000" algn="tl">
                    <a:srgbClr val="000000"/>
                  </a:outerShdw>
                </a:effectLst>
              </a:rPr>
              <a:t> </a:t>
            </a:r>
            <a:r>
              <a:rPr lang="en-US" sz="2400" b="1" smtClean="0">
                <a:solidFill>
                  <a:srgbClr val="FF0000"/>
                </a:solidFill>
                <a:effectLst>
                  <a:outerShdw blurRad="38100" dist="38100" dir="2700000" algn="tl">
                    <a:srgbClr val="000000"/>
                  </a:outerShdw>
                </a:effectLst>
              </a:rPr>
              <a:t>866-646-2727</a:t>
            </a:r>
            <a:r>
              <a:rPr lang="en-US" sz="2400" b="1" smtClean="0">
                <a:effectLst>
                  <a:outerShdw blurRad="38100" dist="38100" dir="2700000" algn="tl">
                    <a:srgbClr val="FFFFFF"/>
                  </a:outerShdw>
                </a:effectLst>
              </a:rPr>
              <a:t> (866-OHMARCS)</a:t>
            </a:r>
            <a:endParaRPr lang="en-US" sz="2400" smtClean="0">
              <a:effectLst>
                <a:outerShdw blurRad="38100" dist="38100" dir="2700000" algn="tl">
                  <a:srgbClr val="FFFFFF"/>
                </a:outerShdw>
              </a:effectLst>
            </a:endParaRPr>
          </a:p>
          <a:p>
            <a:pPr eaLnBrk="1" fontAlgn="auto" hangingPunct="1">
              <a:lnSpc>
                <a:spcPct val="80000"/>
              </a:lnSpc>
              <a:spcAft>
                <a:spcPts val="0"/>
              </a:spcAft>
              <a:buFont typeface="Arial" pitchFamily="34" charset="0"/>
              <a:buChar char="•"/>
              <a:defRPr/>
            </a:pPr>
            <a:r>
              <a:rPr lang="en-US" sz="2400" smtClean="0">
                <a:effectLst>
                  <a:outerShdw blurRad="38100" dist="38100" dir="2700000" algn="tl">
                    <a:srgbClr val="FFFFFF"/>
                  </a:outerShdw>
                </a:effectLst>
              </a:rPr>
              <a:t>You can also contact one of the ODH Trainers for this region as listed below:</a:t>
            </a:r>
            <a:endParaRPr lang="en-US" sz="2400" smtClean="0"/>
          </a:p>
        </p:txBody>
      </p:sp>
      <p:graphicFrame>
        <p:nvGraphicFramePr>
          <p:cNvPr id="183433" name="Group 137"/>
          <p:cNvGraphicFramePr>
            <a:graphicFrameLocks noGrp="1"/>
          </p:cNvGraphicFramePr>
          <p:nvPr>
            <p:ph sz="half" idx="2"/>
          </p:nvPr>
        </p:nvGraphicFramePr>
        <p:xfrm>
          <a:off x="444500" y="4203700"/>
          <a:ext cx="8280400" cy="1744664"/>
        </p:xfrm>
        <a:graphic>
          <a:graphicData uri="http://schemas.openxmlformats.org/drawingml/2006/table">
            <a:tbl>
              <a:tblPr/>
              <a:tblGrid>
                <a:gridCol w="1701800"/>
                <a:gridCol w="736600"/>
                <a:gridCol w="2374900"/>
                <a:gridCol w="3467100"/>
              </a:tblGrid>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Doug Magilvy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MVH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208-2151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hlinkClick r:id="rId3"/>
                        </a:rPr>
                        <a:t>dbmagilvy@mvh.org</a:t>
                      </a:r>
                      <a:endPar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Brian Kuntz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KMC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298-3399 x 55773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hlinkClick r:id="rId4"/>
                        </a:rPr>
                        <a:t>brian.kuntz@khnetwork.org</a:t>
                      </a:r>
                      <a:endPar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John Larch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CMC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641-5600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hlinkClick r:id="rId5"/>
                        </a:rPr>
                        <a:t>larchj@childrensdayton.org</a:t>
                      </a:r>
                      <a:endPar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Bill 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KMC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395-8804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hlinkClick r:id="rId6"/>
                        </a:rPr>
                        <a:t>bill.white@khnetwork.org</a:t>
                      </a:r>
                      <a:r>
                        <a:rPr kumimoji="0" lang="en-US" sz="1800" b="1" i="0" u="none" strike="noStrike" cap="none" normalizeH="0" baseline="0" smtClean="0">
                          <a:ln>
                            <a:noFill/>
                          </a:ln>
                          <a:solidFill>
                            <a:schemeClr val="tx1"/>
                          </a:solidFill>
                          <a:effectLst>
                            <a:outerShdw blurRad="38100" dist="38100" dir="2700000" algn="tl">
                              <a:srgbClr val="FFFFFF"/>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6BC5874-5EB1-4A51-B2E0-32000C2B60F7}" type="slidenum">
              <a:rPr lang="en-US" sz="1400" smtClean="0">
                <a:solidFill>
                  <a:schemeClr val="tx1"/>
                </a:solidFill>
              </a:rPr>
              <a:pPr/>
              <a:t>33</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solidFill>
                  <a:srgbClr val="3399FF"/>
                </a:solidFill>
              </a:rPr>
              <a:t>Alinco DR-605</a:t>
            </a:r>
          </a:p>
        </p:txBody>
      </p:sp>
      <p:sp>
        <p:nvSpPr>
          <p:cNvPr id="3584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059F58A-A145-4FFE-8AAA-F5F92DF90153}" type="slidenum">
              <a:rPr lang="en-US" sz="1400" smtClean="0">
                <a:solidFill>
                  <a:schemeClr val="tx1"/>
                </a:solidFill>
              </a:rPr>
              <a:pPr/>
              <a:t>34</a:t>
            </a:fld>
            <a:endParaRPr lang="en-US" sz="1400" smtClean="0">
              <a:solidFill>
                <a:schemeClr val="tx1"/>
              </a:solidFill>
            </a:endParaRPr>
          </a:p>
        </p:txBody>
      </p:sp>
      <p:pic>
        <p:nvPicPr>
          <p:cNvPr id="35844" name="Picture 8" descr="605 Photo"/>
          <p:cNvPicPr>
            <a:picLocks noChangeAspect="1" noChangeArrowheads="1"/>
          </p:cNvPicPr>
          <p:nvPr/>
        </p:nvPicPr>
        <p:blipFill>
          <a:blip r:embed="rId2" cstate="print"/>
          <a:srcRect/>
          <a:stretch>
            <a:fillRect/>
          </a:stretch>
        </p:blipFill>
        <p:spPr bwMode="auto">
          <a:xfrm>
            <a:off x="1122363" y="1971675"/>
            <a:ext cx="6924675" cy="23050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EA4CC09-47BD-4C79-8EFE-7FBB3011A1E5}" type="slidenum">
              <a:rPr lang="en-US" sz="1400" smtClean="0">
                <a:solidFill>
                  <a:schemeClr val="tx1"/>
                </a:solidFill>
              </a:rPr>
              <a:pPr/>
              <a:t>35</a:t>
            </a:fld>
            <a:endParaRPr lang="en-US" sz="1400" smtClean="0">
              <a:solidFill>
                <a:schemeClr val="tx1"/>
              </a:solidFill>
            </a:endParaRPr>
          </a:p>
        </p:txBody>
      </p:sp>
      <p:pic>
        <p:nvPicPr>
          <p:cNvPr id="36867" name="Picture 4" descr="605 front pannel"/>
          <p:cNvPicPr>
            <a:picLocks noChangeAspect="1" noChangeArrowheads="1"/>
          </p:cNvPicPr>
          <p:nvPr/>
        </p:nvPicPr>
        <p:blipFill>
          <a:blip r:embed="rId2" cstate="print"/>
          <a:srcRect/>
          <a:stretch>
            <a:fillRect/>
          </a:stretch>
        </p:blipFill>
        <p:spPr bwMode="auto">
          <a:xfrm>
            <a:off x="736600" y="228600"/>
            <a:ext cx="7172325" cy="61515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FEE8516-D8DD-42FE-BC0C-1774AAFDFC4E}" type="slidenum">
              <a:rPr lang="en-US" sz="1400" smtClean="0">
                <a:solidFill>
                  <a:schemeClr val="tx1"/>
                </a:solidFill>
              </a:rPr>
              <a:pPr/>
              <a:t>36</a:t>
            </a:fld>
            <a:endParaRPr lang="en-US" sz="1400" smtClean="0">
              <a:solidFill>
                <a:schemeClr val="tx1"/>
              </a:solidFill>
            </a:endParaRPr>
          </a:p>
        </p:txBody>
      </p:sp>
      <p:pic>
        <p:nvPicPr>
          <p:cNvPr id="37891" name="Picture 4" descr="605 Secondary Functions"/>
          <p:cNvPicPr>
            <a:picLocks noChangeAspect="1" noChangeArrowheads="1"/>
          </p:cNvPicPr>
          <p:nvPr/>
        </p:nvPicPr>
        <p:blipFill>
          <a:blip r:embed="rId2" cstate="print"/>
          <a:srcRect/>
          <a:stretch>
            <a:fillRect/>
          </a:stretch>
        </p:blipFill>
        <p:spPr bwMode="auto">
          <a:xfrm>
            <a:off x="760413" y="346075"/>
            <a:ext cx="7612062" cy="57848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CEC345D-59C1-4541-ADEE-BB25D80F3754}" type="slidenum">
              <a:rPr lang="en-US" sz="1400" smtClean="0">
                <a:solidFill>
                  <a:schemeClr val="tx1"/>
                </a:solidFill>
              </a:rPr>
              <a:pPr/>
              <a:t>37</a:t>
            </a:fld>
            <a:endParaRPr lang="en-US" sz="1400" smtClean="0">
              <a:solidFill>
                <a:schemeClr val="tx1"/>
              </a:solidFill>
            </a:endParaRPr>
          </a:p>
        </p:txBody>
      </p:sp>
      <p:pic>
        <p:nvPicPr>
          <p:cNvPr id="38915" name="Picture 4" descr="605 Secondary Functions part 2"/>
          <p:cNvPicPr>
            <a:picLocks noChangeAspect="1" noChangeArrowheads="1"/>
          </p:cNvPicPr>
          <p:nvPr/>
        </p:nvPicPr>
        <p:blipFill>
          <a:blip r:embed="rId2" cstate="print"/>
          <a:srcRect/>
          <a:stretch>
            <a:fillRect/>
          </a:stretch>
        </p:blipFill>
        <p:spPr bwMode="auto">
          <a:xfrm>
            <a:off x="282575" y="742950"/>
            <a:ext cx="8577263" cy="54673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eaLnBrk="1" hangingPunct="1"/>
            <a:endParaRPr lang="en-US" smtClean="0"/>
          </a:p>
        </p:txBody>
      </p:sp>
      <p:sp>
        <p:nvSpPr>
          <p:cNvPr id="3993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E60166C-29F8-4EA5-B83E-A20E6869BCB0}" type="slidenum">
              <a:rPr lang="en-US" sz="1400" smtClean="0">
                <a:solidFill>
                  <a:schemeClr val="tx1"/>
                </a:solidFill>
              </a:rPr>
              <a:pPr/>
              <a:t>38</a:t>
            </a:fld>
            <a:endParaRPr lang="en-US" sz="1400" smtClean="0">
              <a:solidFill>
                <a:schemeClr val="tx1"/>
              </a:solidFill>
            </a:endParaRPr>
          </a:p>
        </p:txBody>
      </p:sp>
      <p:pic>
        <p:nvPicPr>
          <p:cNvPr id="39940" name="Picture 4" descr="605 Selecting Band"/>
          <p:cNvPicPr>
            <a:picLocks noChangeAspect="1" noChangeArrowheads="1"/>
          </p:cNvPicPr>
          <p:nvPr/>
        </p:nvPicPr>
        <p:blipFill>
          <a:blip r:embed="rId2" cstate="print"/>
          <a:srcRect/>
          <a:stretch>
            <a:fillRect/>
          </a:stretch>
        </p:blipFill>
        <p:spPr bwMode="auto">
          <a:xfrm>
            <a:off x="490538" y="1695450"/>
            <a:ext cx="8162925" cy="3467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idx="1"/>
          </p:nvPr>
        </p:nvSpPr>
        <p:spPr/>
        <p:txBody>
          <a:bodyPr/>
          <a:lstStyle/>
          <a:p>
            <a:pPr eaLnBrk="1" hangingPunct="1"/>
            <a:endParaRPr lang="en-US" smtClean="0"/>
          </a:p>
        </p:txBody>
      </p:sp>
      <p:sp>
        <p:nvSpPr>
          <p:cNvPr id="4096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AC6FEBE-71B7-41E4-9072-B97D1B80AB48}" type="slidenum">
              <a:rPr lang="en-US" sz="1400" smtClean="0">
                <a:solidFill>
                  <a:schemeClr val="tx1"/>
                </a:solidFill>
              </a:rPr>
              <a:pPr/>
              <a:t>39</a:t>
            </a:fld>
            <a:endParaRPr lang="en-US" sz="1400" smtClean="0">
              <a:solidFill>
                <a:schemeClr val="tx1"/>
              </a:solidFill>
            </a:endParaRPr>
          </a:p>
        </p:txBody>
      </p:sp>
      <p:pic>
        <p:nvPicPr>
          <p:cNvPr id="40965" name="Picture 4" descr="605 Programming Part 1"/>
          <p:cNvPicPr>
            <a:picLocks noChangeAspect="1" noChangeArrowheads="1"/>
          </p:cNvPicPr>
          <p:nvPr/>
        </p:nvPicPr>
        <p:blipFill>
          <a:blip r:embed="rId2" cstate="print"/>
          <a:srcRect/>
          <a:stretch>
            <a:fillRect/>
          </a:stretch>
        </p:blipFill>
        <p:spPr bwMode="auto">
          <a:xfrm>
            <a:off x="347663" y="614363"/>
            <a:ext cx="8448675" cy="562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ICS-213 Message Form</a:t>
            </a:r>
          </a:p>
        </p:txBody>
      </p:sp>
      <p:pic>
        <p:nvPicPr>
          <p:cNvPr id="5123" name="Content Placeholder 4"/>
          <p:cNvPicPr>
            <a:picLocks noGrp="1" noChangeAspect="1"/>
          </p:cNvPicPr>
          <p:nvPr>
            <p:ph idx="1"/>
          </p:nvPr>
        </p:nvPicPr>
        <p:blipFill>
          <a:blip r:embed="rId2" cstate="print"/>
          <a:srcRect/>
          <a:stretch>
            <a:fillRect/>
          </a:stretch>
        </p:blipFill>
        <p:spPr>
          <a:xfrm>
            <a:off x="2900363" y="1600200"/>
            <a:ext cx="3343275" cy="4525963"/>
          </a:xfrm>
        </p:spPr>
      </p:pic>
      <p:sp>
        <p:nvSpPr>
          <p:cNvPr id="4" name="Slide Number Placeholder 3"/>
          <p:cNvSpPr>
            <a:spLocks noGrp="1"/>
          </p:cNvSpPr>
          <p:nvPr>
            <p:ph type="sldNum" sz="quarter" idx="12"/>
          </p:nvPr>
        </p:nvSpPr>
        <p:spPr/>
        <p:txBody>
          <a:bodyPr/>
          <a:lstStyle/>
          <a:p>
            <a:pPr>
              <a:defRPr/>
            </a:pPr>
            <a:fld id="{2ECEDCDB-31B5-46D1-AE38-426BB10FA801}" type="slidenum">
              <a:rPr lang="en-US"/>
              <a:pPr>
                <a:defRPr/>
              </a:pPr>
              <a:t>4</a:t>
            </a:fld>
            <a:endParaRPr lang="en-US"/>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0CD3DD3-86F7-4D70-9BD8-28A4FE525EC1}" type="slidenum">
              <a:rPr lang="en-US" sz="1400" smtClean="0">
                <a:solidFill>
                  <a:schemeClr val="tx1"/>
                </a:solidFill>
              </a:rPr>
              <a:pPr/>
              <a:t>40</a:t>
            </a:fld>
            <a:endParaRPr lang="en-US" sz="1400" smtClean="0">
              <a:solidFill>
                <a:schemeClr val="tx1"/>
              </a:solidFill>
            </a:endParaRPr>
          </a:p>
        </p:txBody>
      </p:sp>
      <p:pic>
        <p:nvPicPr>
          <p:cNvPr id="41987" name="Picture 4" descr="605 progamming part 2"/>
          <p:cNvPicPr>
            <a:picLocks noChangeAspect="1" noChangeArrowheads="1"/>
          </p:cNvPicPr>
          <p:nvPr/>
        </p:nvPicPr>
        <p:blipFill>
          <a:blip r:embed="rId2" cstate="print"/>
          <a:srcRect/>
          <a:stretch>
            <a:fillRect/>
          </a:stretch>
        </p:blipFill>
        <p:spPr bwMode="auto">
          <a:xfrm>
            <a:off x="990600" y="609600"/>
            <a:ext cx="7162800" cy="5638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Alinco Notes</a:t>
            </a:r>
          </a:p>
        </p:txBody>
      </p:sp>
      <p:sp>
        <p:nvSpPr>
          <p:cNvPr id="43011" name="Rectangle 3"/>
          <p:cNvSpPr>
            <a:spLocks noGrp="1" noChangeArrowheads="1"/>
          </p:cNvSpPr>
          <p:nvPr>
            <p:ph idx="1"/>
          </p:nvPr>
        </p:nvSpPr>
        <p:spPr/>
        <p:txBody>
          <a:bodyPr/>
          <a:lstStyle/>
          <a:p>
            <a:pPr eaLnBrk="1" hangingPunct="1"/>
            <a:r>
              <a:rPr lang="en-US" smtClean="0"/>
              <a:t>You must also turn the power supply on.</a:t>
            </a:r>
          </a:p>
          <a:p>
            <a:pPr eaLnBrk="1" hangingPunct="1"/>
            <a:endParaRPr lang="en-US" smtClean="0"/>
          </a:p>
        </p:txBody>
      </p:sp>
      <p:sp>
        <p:nvSpPr>
          <p:cNvPr id="4301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60EE76B-EDB8-4CB9-B4BC-DCA2DC1F17AE}" type="slidenum">
              <a:rPr lang="en-US" sz="1400" smtClean="0">
                <a:solidFill>
                  <a:schemeClr val="tx1"/>
                </a:solidFill>
              </a:rPr>
              <a:pPr/>
              <a:t>41</a:t>
            </a:fld>
            <a:endParaRPr lang="en-US" sz="1400" smtClean="0">
              <a:solidFill>
                <a:schemeClr val="tx1"/>
              </a:solidFill>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36563"/>
            <a:ext cx="8229600" cy="1933575"/>
          </a:xfrm>
        </p:spPr>
        <p:txBody>
          <a:bodyPr/>
          <a:lstStyle/>
          <a:p>
            <a:pPr eaLnBrk="1" hangingPunct="1"/>
            <a:r>
              <a:rPr lang="en-US" sz="4000" smtClean="0"/>
              <a:t>Online pdf for the </a:t>
            </a:r>
            <a:br>
              <a:rPr lang="en-US" sz="4000" smtClean="0"/>
            </a:br>
            <a:r>
              <a:rPr lang="en-US" sz="4000" smtClean="0"/>
              <a:t>ALINCO DR-605 or DR-635 manuals</a:t>
            </a:r>
          </a:p>
        </p:txBody>
      </p:sp>
      <p:sp>
        <p:nvSpPr>
          <p:cNvPr id="44035" name="Rectangle 3"/>
          <p:cNvSpPr>
            <a:spLocks noGrp="1" noChangeArrowheads="1"/>
          </p:cNvSpPr>
          <p:nvPr>
            <p:ph idx="1"/>
          </p:nvPr>
        </p:nvSpPr>
        <p:spPr>
          <a:xfrm>
            <a:off x="1500188" y="3041650"/>
            <a:ext cx="6708775" cy="2182813"/>
          </a:xfrm>
        </p:spPr>
        <p:txBody>
          <a:bodyPr/>
          <a:lstStyle/>
          <a:p>
            <a:pPr eaLnBrk="1" hangingPunct="1"/>
            <a:r>
              <a:rPr lang="en-US" smtClean="0">
                <a:hlinkClick r:id="rId2"/>
              </a:rPr>
              <a:t>http://www.alinco.com/pdf.files/</a:t>
            </a:r>
            <a:endParaRPr lang="en-US" smtClean="0"/>
          </a:p>
        </p:txBody>
      </p:sp>
      <p:sp>
        <p:nvSpPr>
          <p:cNvPr id="4403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DFE73C4-175B-43AE-9C94-1218FA5F4BF9}" type="slidenum">
              <a:rPr lang="en-US" sz="1400" smtClean="0">
                <a:solidFill>
                  <a:schemeClr val="tx1"/>
                </a:solidFill>
              </a:rPr>
              <a:pPr/>
              <a:t>42</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solidFill>
                  <a:srgbClr val="3399FF"/>
                </a:solidFill>
              </a:rPr>
              <a:t>Motorola</a:t>
            </a:r>
            <a:br>
              <a:rPr lang="en-US" smtClean="0">
                <a:solidFill>
                  <a:srgbClr val="3399FF"/>
                </a:solidFill>
              </a:rPr>
            </a:br>
            <a:r>
              <a:rPr lang="en-US" sz="2400" smtClean="0">
                <a:solidFill>
                  <a:srgbClr val="3399FF"/>
                </a:solidFill>
              </a:rPr>
              <a:t>MCS-2000</a:t>
            </a:r>
          </a:p>
        </p:txBody>
      </p:sp>
      <p:sp>
        <p:nvSpPr>
          <p:cNvPr id="4505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1D67666-7044-4A59-9BA4-5BB72A7435CE}" type="slidenum">
              <a:rPr lang="en-US" sz="1400" smtClean="0">
                <a:solidFill>
                  <a:schemeClr val="tx1"/>
                </a:solidFill>
              </a:rPr>
              <a:pPr/>
              <a:t>43</a:t>
            </a:fld>
            <a:endParaRPr lang="en-US" sz="1400" smtClean="0">
              <a:solidFill>
                <a:schemeClr val="tx1"/>
              </a:solidFill>
            </a:endParaRPr>
          </a:p>
        </p:txBody>
      </p:sp>
      <p:pic>
        <p:nvPicPr>
          <p:cNvPr id="45060" name="Picture 5" descr="1b24_1"/>
          <p:cNvPicPr>
            <a:picLocks noChangeAspect="1" noChangeArrowheads="1"/>
          </p:cNvPicPr>
          <p:nvPr/>
        </p:nvPicPr>
        <p:blipFill>
          <a:blip r:embed="rId2" cstate="print"/>
          <a:srcRect/>
          <a:stretch>
            <a:fillRect/>
          </a:stretch>
        </p:blipFill>
        <p:spPr bwMode="auto">
          <a:xfrm>
            <a:off x="2001838" y="1468438"/>
            <a:ext cx="5403850" cy="3594100"/>
          </a:xfrm>
          <a:prstGeom prst="rect">
            <a:avLst/>
          </a:prstGeom>
          <a:noFill/>
          <a:ln w="9525">
            <a:noFill/>
            <a:miter lim="800000"/>
            <a:headEnd/>
            <a:tailEnd/>
          </a:ln>
        </p:spPr>
      </p:pic>
      <p:sp>
        <p:nvSpPr>
          <p:cNvPr id="45061" name="Text Box 6"/>
          <p:cNvSpPr txBox="1">
            <a:spLocks noChangeArrowheads="1"/>
          </p:cNvSpPr>
          <p:nvPr/>
        </p:nvSpPr>
        <p:spPr bwMode="auto">
          <a:xfrm>
            <a:off x="1514475" y="5724525"/>
            <a:ext cx="1698625" cy="336550"/>
          </a:xfrm>
          <a:prstGeom prst="rect">
            <a:avLst/>
          </a:prstGeom>
          <a:noFill/>
          <a:ln w="9525">
            <a:noFill/>
            <a:miter lim="800000"/>
            <a:headEnd/>
            <a:tailEnd/>
          </a:ln>
        </p:spPr>
        <p:txBody>
          <a:bodyPr wrap="none">
            <a:spAutoFit/>
          </a:bodyPr>
          <a:lstStyle/>
          <a:p>
            <a:r>
              <a:rPr lang="en-US" sz="1600" b="1"/>
              <a:t>Power / Volume</a:t>
            </a:r>
          </a:p>
        </p:txBody>
      </p:sp>
      <p:sp>
        <p:nvSpPr>
          <p:cNvPr id="45062" name="Text Box 7"/>
          <p:cNvSpPr txBox="1">
            <a:spLocks noChangeArrowheads="1"/>
          </p:cNvSpPr>
          <p:nvPr/>
        </p:nvSpPr>
        <p:spPr bwMode="auto">
          <a:xfrm>
            <a:off x="5173663" y="5776913"/>
            <a:ext cx="2078037" cy="336550"/>
          </a:xfrm>
          <a:prstGeom prst="rect">
            <a:avLst/>
          </a:prstGeom>
          <a:noFill/>
          <a:ln w="9525">
            <a:noFill/>
            <a:miter lim="800000"/>
            <a:headEnd/>
            <a:tailEnd/>
          </a:ln>
        </p:spPr>
        <p:txBody>
          <a:bodyPr wrap="none">
            <a:spAutoFit/>
          </a:bodyPr>
          <a:lstStyle/>
          <a:p>
            <a:r>
              <a:rPr lang="en-US" sz="1600" b="1"/>
              <a:t>Change Talkgroups</a:t>
            </a:r>
          </a:p>
        </p:txBody>
      </p:sp>
      <p:sp>
        <p:nvSpPr>
          <p:cNvPr id="45063" name="Line 8"/>
          <p:cNvSpPr>
            <a:spLocks noChangeShapeType="1"/>
          </p:cNvSpPr>
          <p:nvPr/>
        </p:nvSpPr>
        <p:spPr bwMode="auto">
          <a:xfrm flipV="1">
            <a:off x="2181225" y="4310063"/>
            <a:ext cx="234950" cy="1411287"/>
          </a:xfrm>
          <a:prstGeom prst="line">
            <a:avLst/>
          </a:prstGeom>
          <a:noFill/>
          <a:ln w="57150">
            <a:solidFill>
              <a:srgbClr val="FF0000"/>
            </a:solidFill>
            <a:round/>
            <a:headEnd/>
            <a:tailEnd type="triangle" w="med" len="med"/>
          </a:ln>
        </p:spPr>
        <p:txBody>
          <a:bodyPr/>
          <a:lstStyle/>
          <a:p>
            <a:endParaRPr lang="en-US"/>
          </a:p>
        </p:txBody>
      </p:sp>
      <p:sp>
        <p:nvSpPr>
          <p:cNvPr id="45064" name="Line 9"/>
          <p:cNvSpPr>
            <a:spLocks noChangeShapeType="1"/>
          </p:cNvSpPr>
          <p:nvPr/>
        </p:nvSpPr>
        <p:spPr bwMode="auto">
          <a:xfrm flipV="1">
            <a:off x="6191250" y="4389438"/>
            <a:ext cx="92075" cy="13843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MCS 2000 Notes</a:t>
            </a:r>
          </a:p>
        </p:txBody>
      </p:sp>
      <p:sp>
        <p:nvSpPr>
          <p:cNvPr id="46083" name="Rectangle 3"/>
          <p:cNvSpPr>
            <a:spLocks noGrp="1" noChangeArrowheads="1"/>
          </p:cNvSpPr>
          <p:nvPr>
            <p:ph idx="1"/>
          </p:nvPr>
        </p:nvSpPr>
        <p:spPr/>
        <p:txBody>
          <a:bodyPr/>
          <a:lstStyle/>
          <a:p>
            <a:pPr eaLnBrk="1" hangingPunct="1"/>
            <a:r>
              <a:rPr lang="en-US" smtClean="0"/>
              <a:t>Push the Volume button to turn on</a:t>
            </a:r>
          </a:p>
          <a:p>
            <a:pPr eaLnBrk="1" hangingPunct="1"/>
            <a:r>
              <a:rPr lang="en-US" smtClean="0"/>
              <a:t>There are only two talkgroups loaded</a:t>
            </a:r>
          </a:p>
          <a:p>
            <a:pPr lvl="1" eaLnBrk="1" hangingPunct="1"/>
            <a:r>
              <a:rPr lang="en-US" smtClean="0"/>
              <a:t>HOSP PRI </a:t>
            </a:r>
            <a:r>
              <a:rPr lang="en-US" sz="1800" b="1" smtClean="0">
                <a:solidFill>
                  <a:schemeClr val="accent2"/>
                </a:solidFill>
              </a:rPr>
              <a:t>(Montgomery County trunking system)</a:t>
            </a:r>
            <a:r>
              <a:rPr lang="en-US" smtClean="0"/>
              <a:t> </a:t>
            </a:r>
          </a:p>
          <a:p>
            <a:pPr lvl="1" eaLnBrk="1" hangingPunct="1"/>
            <a:r>
              <a:rPr lang="en-US" smtClean="0"/>
              <a:t>HOSP SEC </a:t>
            </a:r>
            <a:r>
              <a:rPr lang="en-US" sz="1800" b="1" smtClean="0">
                <a:solidFill>
                  <a:schemeClr val="accent2"/>
                </a:solidFill>
              </a:rPr>
              <a:t>(Dayton City trunking system)</a:t>
            </a:r>
          </a:p>
          <a:p>
            <a:pPr eaLnBrk="1" hangingPunct="1"/>
            <a:r>
              <a:rPr lang="en-US" smtClean="0"/>
              <a:t>The power supply must also be turned on.</a:t>
            </a:r>
          </a:p>
        </p:txBody>
      </p:sp>
      <p:sp>
        <p:nvSpPr>
          <p:cNvPr id="4608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2B96B87-1F26-40B9-95C5-DFDB79385F2D}" type="slidenum">
              <a:rPr lang="en-US" sz="1400" smtClean="0">
                <a:solidFill>
                  <a:schemeClr val="tx1"/>
                </a:solidFill>
              </a:rPr>
              <a:pPr/>
              <a:t>44</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Motorola EX-500</a:t>
            </a:r>
          </a:p>
        </p:txBody>
      </p:sp>
      <p:sp>
        <p:nvSpPr>
          <p:cNvPr id="4710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7720913-A76A-4585-9A12-33FD49C65762}" type="slidenum">
              <a:rPr lang="en-US" sz="1400" smtClean="0">
                <a:solidFill>
                  <a:schemeClr val="tx1"/>
                </a:solidFill>
              </a:rPr>
              <a:pPr/>
              <a:t>45</a:t>
            </a:fld>
            <a:endParaRPr lang="en-US" sz="1400" smtClean="0">
              <a:solidFill>
                <a:schemeClr val="tx1"/>
              </a:solidFill>
            </a:endParaRPr>
          </a:p>
        </p:txBody>
      </p:sp>
      <p:pic>
        <p:nvPicPr>
          <p:cNvPr id="47108" name="Picture 5" descr="EX500A_C"/>
          <p:cNvPicPr>
            <a:picLocks noChangeAspect="1" noChangeArrowheads="1"/>
          </p:cNvPicPr>
          <p:nvPr/>
        </p:nvPicPr>
        <p:blipFill>
          <a:blip r:embed="rId2" cstate="print"/>
          <a:srcRect/>
          <a:stretch>
            <a:fillRect/>
          </a:stretch>
        </p:blipFill>
        <p:spPr bwMode="auto">
          <a:xfrm>
            <a:off x="6970713" y="509588"/>
            <a:ext cx="2047875" cy="5538787"/>
          </a:xfrm>
          <a:prstGeom prst="rect">
            <a:avLst/>
          </a:prstGeom>
          <a:noFill/>
          <a:ln w="9525">
            <a:noFill/>
            <a:miter lim="800000"/>
            <a:headEnd/>
            <a:tailEnd/>
          </a:ln>
        </p:spPr>
      </p:pic>
      <p:sp>
        <p:nvSpPr>
          <p:cNvPr id="47109" name="Text Box 6"/>
          <p:cNvSpPr txBox="1">
            <a:spLocks noChangeArrowheads="1"/>
          </p:cNvSpPr>
          <p:nvPr/>
        </p:nvSpPr>
        <p:spPr bwMode="auto">
          <a:xfrm>
            <a:off x="627063" y="1476375"/>
            <a:ext cx="5414962" cy="1373188"/>
          </a:xfrm>
          <a:prstGeom prst="rect">
            <a:avLst/>
          </a:prstGeom>
          <a:noFill/>
          <a:ln w="9525">
            <a:noFill/>
            <a:miter lim="800000"/>
            <a:headEnd/>
            <a:tailEnd/>
          </a:ln>
        </p:spPr>
        <p:txBody>
          <a:bodyPr wrap="none">
            <a:spAutoFit/>
          </a:bodyPr>
          <a:lstStyle/>
          <a:p>
            <a:pPr>
              <a:buFontTx/>
              <a:buChar char="•"/>
            </a:pPr>
            <a:r>
              <a:rPr lang="en-US" sz="2800"/>
              <a:t> You should keep a checkout list</a:t>
            </a:r>
          </a:p>
          <a:p>
            <a:pPr>
              <a:buFontTx/>
              <a:buChar char="•"/>
            </a:pPr>
            <a:r>
              <a:rPr lang="en-US" sz="2800"/>
              <a:t> Show user how to use radio</a:t>
            </a:r>
          </a:p>
          <a:p>
            <a:pPr>
              <a:buFontTx/>
              <a:buChar char="•"/>
            </a:pPr>
            <a:r>
              <a:rPr lang="en-US" sz="2800"/>
              <a:t> Use Channel 1</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68A8898-CDFF-47AF-84F2-4B354867848C}" type="slidenum">
              <a:rPr lang="en-US" sz="1400" smtClean="0">
                <a:solidFill>
                  <a:schemeClr val="tx1"/>
                </a:solidFill>
              </a:rPr>
              <a:pPr/>
              <a:t>46</a:t>
            </a:fld>
            <a:endParaRPr lang="en-US" sz="1400" smtClean="0">
              <a:solidFill>
                <a:schemeClr val="tx1"/>
              </a:solidFill>
            </a:endParaRPr>
          </a:p>
        </p:txBody>
      </p:sp>
      <p:pic>
        <p:nvPicPr>
          <p:cNvPr id="48131" name="il_fi" descr="http://www.tascommunications.com/images/products/motorola_ex5001.jpg"/>
          <p:cNvPicPr>
            <a:picLocks noChangeAspect="1" noChangeArrowheads="1"/>
          </p:cNvPicPr>
          <p:nvPr/>
        </p:nvPicPr>
        <p:blipFill>
          <a:blip r:embed="rId2" cstate="print"/>
          <a:srcRect/>
          <a:stretch>
            <a:fillRect/>
          </a:stretch>
        </p:blipFill>
        <p:spPr bwMode="auto">
          <a:xfrm>
            <a:off x="1943100" y="1619250"/>
            <a:ext cx="1266825" cy="3343275"/>
          </a:xfrm>
          <a:prstGeom prst="rect">
            <a:avLst/>
          </a:prstGeom>
          <a:noFill/>
          <a:ln w="9525">
            <a:noFill/>
            <a:miter lim="800000"/>
            <a:headEnd/>
            <a:tailEnd/>
          </a:ln>
        </p:spPr>
      </p:pic>
      <p:cxnSp>
        <p:nvCxnSpPr>
          <p:cNvPr id="48132" name="AutoShape 6"/>
          <p:cNvCxnSpPr>
            <a:cxnSpLocks noChangeShapeType="1"/>
          </p:cNvCxnSpPr>
          <p:nvPr/>
        </p:nvCxnSpPr>
        <p:spPr bwMode="auto">
          <a:xfrm flipV="1">
            <a:off x="1257300" y="3430588"/>
            <a:ext cx="914400" cy="247650"/>
          </a:xfrm>
          <a:prstGeom prst="straightConnector1">
            <a:avLst/>
          </a:prstGeom>
          <a:noFill/>
          <a:ln w="25400">
            <a:solidFill>
              <a:srgbClr val="FF0000"/>
            </a:solidFill>
            <a:round/>
            <a:headEnd/>
            <a:tailEnd type="triangle" w="med" len="med"/>
          </a:ln>
        </p:spPr>
      </p:cxnSp>
      <p:cxnSp>
        <p:nvCxnSpPr>
          <p:cNvPr id="48133" name="AutoShape 5"/>
          <p:cNvCxnSpPr>
            <a:cxnSpLocks noChangeShapeType="1"/>
          </p:cNvCxnSpPr>
          <p:nvPr/>
        </p:nvCxnSpPr>
        <p:spPr bwMode="auto">
          <a:xfrm>
            <a:off x="1258888" y="2811463"/>
            <a:ext cx="1038225" cy="133350"/>
          </a:xfrm>
          <a:prstGeom prst="straightConnector1">
            <a:avLst/>
          </a:prstGeom>
          <a:noFill/>
          <a:ln w="25400">
            <a:solidFill>
              <a:srgbClr val="FF0000"/>
            </a:solidFill>
            <a:round/>
            <a:headEnd/>
            <a:tailEnd type="triangle" w="med" len="med"/>
          </a:ln>
        </p:spPr>
      </p:cxnSp>
      <p:cxnSp>
        <p:nvCxnSpPr>
          <p:cNvPr id="48134" name="AutoShape 3"/>
          <p:cNvCxnSpPr>
            <a:cxnSpLocks noChangeShapeType="1"/>
          </p:cNvCxnSpPr>
          <p:nvPr/>
        </p:nvCxnSpPr>
        <p:spPr bwMode="auto">
          <a:xfrm>
            <a:off x="2152650" y="2239963"/>
            <a:ext cx="447675" cy="666750"/>
          </a:xfrm>
          <a:prstGeom prst="straightConnector1">
            <a:avLst/>
          </a:prstGeom>
          <a:noFill/>
          <a:ln w="25400">
            <a:solidFill>
              <a:srgbClr val="FF0000"/>
            </a:solidFill>
            <a:round/>
            <a:headEnd/>
            <a:tailEnd type="triangle" w="med" len="med"/>
          </a:ln>
        </p:spPr>
      </p:cxnSp>
      <p:sp>
        <p:nvSpPr>
          <p:cNvPr id="48135" name="Text Box 2"/>
          <p:cNvSpPr txBox="1">
            <a:spLocks noChangeArrowheads="1"/>
          </p:cNvSpPr>
          <p:nvPr/>
        </p:nvSpPr>
        <p:spPr bwMode="auto">
          <a:xfrm>
            <a:off x="1085850" y="2082800"/>
            <a:ext cx="1116013" cy="280988"/>
          </a:xfrm>
          <a:prstGeom prst="rect">
            <a:avLst/>
          </a:prstGeom>
          <a:solidFill>
            <a:srgbClr val="FFFFFF"/>
          </a:solidFill>
          <a:ln w="9525">
            <a:solidFill>
              <a:srgbClr val="000000"/>
            </a:solidFill>
            <a:miter lim="800000"/>
            <a:headEnd/>
            <a:tailEnd/>
          </a:ln>
        </p:spPr>
        <p:txBody>
          <a:bodyPr/>
          <a:lstStyle/>
          <a:p>
            <a:pPr eaLnBrk="0" hangingPunct="0"/>
            <a:r>
              <a:rPr lang="en-US" sz="1100">
                <a:latin typeface="Calibri" pitchFamily="34" charset="0"/>
                <a:ea typeface="Calibri" pitchFamily="34" charset="0"/>
                <a:cs typeface="Times New Roman" charset="0"/>
              </a:rPr>
              <a:t>Channel Control</a:t>
            </a:r>
            <a:endParaRPr lang="en-US" sz="1800">
              <a:ea typeface="Calibri" pitchFamily="34" charset="0"/>
              <a:cs typeface="Times New Roman" charset="0"/>
            </a:endParaRPr>
          </a:p>
        </p:txBody>
      </p:sp>
      <p:sp>
        <p:nvSpPr>
          <p:cNvPr id="48136" name="Text Box 7"/>
          <p:cNvSpPr txBox="1">
            <a:spLocks noChangeArrowheads="1"/>
          </p:cNvSpPr>
          <p:nvPr/>
        </p:nvSpPr>
        <p:spPr bwMode="auto">
          <a:xfrm>
            <a:off x="447675" y="3544888"/>
            <a:ext cx="876300" cy="280987"/>
          </a:xfrm>
          <a:prstGeom prst="rect">
            <a:avLst/>
          </a:prstGeom>
          <a:solidFill>
            <a:srgbClr val="FFFFFF"/>
          </a:solidFill>
          <a:ln w="9525">
            <a:solidFill>
              <a:srgbClr val="000000"/>
            </a:solidFill>
            <a:miter lim="800000"/>
            <a:headEnd/>
            <a:tailEnd/>
          </a:ln>
        </p:spPr>
        <p:txBody>
          <a:bodyPr/>
          <a:lstStyle/>
          <a:p>
            <a:r>
              <a:rPr lang="en-US" sz="1100">
                <a:latin typeface="Calibri" pitchFamily="34" charset="0"/>
                <a:ea typeface="Calibri" pitchFamily="34" charset="0"/>
                <a:cs typeface="Times New Roman" charset="0"/>
              </a:rPr>
              <a:t>PTT Button</a:t>
            </a:r>
            <a:endParaRPr lang="en-US" sz="1800">
              <a:ea typeface="Calibri" pitchFamily="34" charset="0"/>
              <a:cs typeface="Times New Roman" charset="0"/>
            </a:endParaRPr>
          </a:p>
        </p:txBody>
      </p:sp>
      <p:sp>
        <p:nvSpPr>
          <p:cNvPr id="48137" name="Text Box 4"/>
          <p:cNvSpPr txBox="1">
            <a:spLocks noChangeArrowheads="1"/>
          </p:cNvSpPr>
          <p:nvPr/>
        </p:nvSpPr>
        <p:spPr bwMode="auto">
          <a:xfrm>
            <a:off x="419100" y="2595563"/>
            <a:ext cx="1116013" cy="454025"/>
          </a:xfrm>
          <a:prstGeom prst="rect">
            <a:avLst/>
          </a:prstGeom>
          <a:solidFill>
            <a:srgbClr val="FFFFFF"/>
          </a:solidFill>
          <a:ln w="9525">
            <a:solidFill>
              <a:srgbClr val="000000"/>
            </a:solidFill>
            <a:miter lim="800000"/>
            <a:headEnd/>
            <a:tailEnd/>
          </a:ln>
        </p:spPr>
        <p:txBody>
          <a:bodyPr/>
          <a:lstStyle/>
          <a:p>
            <a:pPr algn="ctr" eaLnBrk="0" hangingPunct="0"/>
            <a:r>
              <a:rPr lang="en-US" sz="1100">
                <a:latin typeface="Calibri" pitchFamily="34" charset="0"/>
                <a:ea typeface="Calibri" pitchFamily="34" charset="0"/>
                <a:cs typeface="Times New Roman" charset="0"/>
              </a:rPr>
              <a:t>Power and</a:t>
            </a:r>
            <a:endParaRPr lang="en-US" sz="900">
              <a:ea typeface="Calibri" pitchFamily="34" charset="0"/>
              <a:cs typeface="Times New Roman" charset="0"/>
            </a:endParaRPr>
          </a:p>
          <a:p>
            <a:pPr algn="ctr" eaLnBrk="0" hangingPunct="0"/>
            <a:r>
              <a:rPr lang="en-US" sz="1100">
                <a:latin typeface="Calibri" pitchFamily="34" charset="0"/>
                <a:ea typeface="Calibri" pitchFamily="34" charset="0"/>
                <a:cs typeface="Times New Roman" charset="0"/>
              </a:rPr>
              <a:t>Volume Control</a:t>
            </a:r>
            <a:endParaRPr lang="en-US" sz="1800">
              <a:ea typeface="Calibri" pitchFamily="34" charset="0"/>
              <a:cs typeface="Times New Roman" charset="0"/>
            </a:endParaRPr>
          </a:p>
        </p:txBody>
      </p:sp>
      <p:sp>
        <p:nvSpPr>
          <p:cNvPr id="402440" name="Text Box 8"/>
          <p:cNvSpPr txBox="1">
            <a:spLocks noChangeArrowheads="1"/>
          </p:cNvSpPr>
          <p:nvPr/>
        </p:nvSpPr>
        <p:spPr bwMode="auto">
          <a:xfrm>
            <a:off x="3267075" y="1314450"/>
            <a:ext cx="5562600" cy="4410075"/>
          </a:xfrm>
          <a:prstGeom prst="rect">
            <a:avLst/>
          </a:prstGeom>
          <a:solidFill>
            <a:srgbClr val="FFFFFF"/>
          </a:solidFill>
          <a:ln w="9525">
            <a:solidFill>
              <a:srgbClr val="000000"/>
            </a:solidFill>
            <a:miter lim="800000"/>
            <a:headEnd/>
            <a:tailEnd/>
          </a:ln>
        </p:spPr>
        <p:txBody>
          <a:bodyPr/>
          <a:lstStyle/>
          <a:p>
            <a:pPr algn="ctr">
              <a:defRPr/>
            </a:pPr>
            <a:r>
              <a:rPr lang="en-US" sz="1600" dirty="0">
                <a:latin typeface="Calibri" pitchFamily="34" charset="0"/>
                <a:ea typeface="Calibri" pitchFamily="34" charset="0"/>
                <a:cs typeface="Times New Roman" pitchFamily="18" charset="0"/>
              </a:rPr>
              <a:t>Standard Radio Protocol</a:t>
            </a:r>
            <a:endParaRPr lang="en-US" sz="90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Check your radio “Out” and “In” at the command center communications section.</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When transmitting, </a:t>
            </a:r>
            <a:r>
              <a:rPr lang="en-US" sz="1400" b="1" dirty="0">
                <a:solidFill>
                  <a:srgbClr val="FF0000"/>
                </a:solidFill>
                <a:latin typeface="Calibri" pitchFamily="34" charset="0"/>
                <a:ea typeface="Calibri" pitchFamily="34" charset="0"/>
                <a:cs typeface="Times New Roman" pitchFamily="18" charset="0"/>
              </a:rPr>
              <a:t>wait one second</a:t>
            </a:r>
            <a:r>
              <a:rPr lang="en-US" sz="1400" dirty="0">
                <a:latin typeface="Calibri" pitchFamily="34" charset="0"/>
                <a:ea typeface="Calibri" pitchFamily="34" charset="0"/>
                <a:cs typeface="Times New Roman" pitchFamily="18" charset="0"/>
              </a:rPr>
              <a:t> after pushing the Push-To-Talk (PTT) button before speaking. This will allow repeater circuits to stabilize.</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Know your “Tactical Call” by which others will call you, i.e. “Transport 3”.</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When calling, use the format: </a:t>
            </a:r>
            <a:r>
              <a:rPr lang="en-US" sz="1400" b="1" dirty="0">
                <a:solidFill>
                  <a:srgbClr val="943634"/>
                </a:solidFill>
                <a:latin typeface="Calibri" pitchFamily="34" charset="0"/>
                <a:ea typeface="Calibri" pitchFamily="34" charset="0"/>
                <a:cs typeface="Times New Roman" pitchFamily="18" charset="0"/>
              </a:rPr>
              <a:t>(“Their Call”, “Their Call” this is “My Call” calling)</a:t>
            </a:r>
            <a:r>
              <a:rPr lang="en-US" sz="1400" dirty="0">
                <a:latin typeface="Calibri" pitchFamily="34" charset="0"/>
                <a:ea typeface="Calibri" pitchFamily="34" charset="0"/>
                <a:cs typeface="Times New Roman" pitchFamily="18" charset="0"/>
              </a:rPr>
              <a:t>. As an example: “Dispatch, Dispatch, this is Move Team 3 calling”.</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Use Channel 1.</a:t>
            </a:r>
            <a:endParaRPr lang="en-US" sz="1050" dirty="0">
              <a:latin typeface="Arial" pitchFamily="34" charset="0"/>
            </a:endParaRPr>
          </a:p>
          <a:p>
            <a:pPr eaLnBrk="0" hangingPunct="0">
              <a:buFontTx/>
              <a:buChar char="•"/>
              <a:defRPr/>
            </a:pPr>
            <a:r>
              <a:rPr lang="en-US" sz="1400" b="1" dirty="0">
                <a:solidFill>
                  <a:srgbClr val="FF0000"/>
                </a:solidFill>
                <a:latin typeface="Calibri" pitchFamily="34" charset="0"/>
                <a:ea typeface="Calibri" pitchFamily="34" charset="0"/>
                <a:cs typeface="Times New Roman" pitchFamily="18" charset="0"/>
              </a:rPr>
              <a:t>Do not use patient names.</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Remember, this radio is not encrypted so others </a:t>
            </a:r>
            <a:r>
              <a:rPr lang="en-US" sz="1400" b="1" dirty="0">
                <a:solidFill>
                  <a:srgbClr val="943634"/>
                </a:solidFill>
                <a:latin typeface="Calibri" pitchFamily="34" charset="0"/>
                <a:ea typeface="Calibri" pitchFamily="34" charset="0"/>
                <a:cs typeface="Times New Roman" pitchFamily="18" charset="0"/>
              </a:rPr>
              <a:t>can</a:t>
            </a:r>
            <a:r>
              <a:rPr lang="en-US" sz="1400" dirty="0">
                <a:latin typeface="Calibri" pitchFamily="34" charset="0"/>
                <a:ea typeface="Calibri" pitchFamily="34" charset="0"/>
                <a:cs typeface="Times New Roman" pitchFamily="18" charset="0"/>
              </a:rPr>
              <a:t> monitor your transmissions outside the hospital.</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Use professional language.</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Use plain English – no Codes like 10-4, etc.</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Keep transmissions short.</a:t>
            </a:r>
            <a:endParaRPr lang="en-US" sz="1050" dirty="0">
              <a:latin typeface="Arial" pitchFamily="34" charset="0"/>
            </a:endParaRPr>
          </a:p>
          <a:p>
            <a:pPr eaLnBrk="0" hangingPunct="0">
              <a:buFontTx/>
              <a:buChar char="•"/>
              <a:defRPr/>
            </a:pPr>
            <a:r>
              <a:rPr lang="en-US" sz="1400" dirty="0">
                <a:latin typeface="Calibri" pitchFamily="34" charset="0"/>
                <a:ea typeface="Calibri" pitchFamily="34" charset="0"/>
                <a:cs typeface="Times New Roman" pitchFamily="18" charset="0"/>
              </a:rPr>
              <a:t>Wait for a response to your call before continuing on.</a:t>
            </a:r>
            <a:endParaRPr lang="en-US" sz="1050" dirty="0">
              <a:latin typeface="Arial" pitchFamily="34" charset="0"/>
            </a:endParaRPr>
          </a:p>
          <a:p>
            <a:pPr eaLnBrk="0" hangingPunct="0">
              <a:defRPr/>
            </a:pPr>
            <a:endParaRPr lang="en-US" sz="1800" dirty="0">
              <a:latin typeface="Arial" pitchFamily="34" charset="0"/>
            </a:endParaRPr>
          </a:p>
        </p:txBody>
      </p:sp>
      <p:sp>
        <p:nvSpPr>
          <p:cNvPr id="48139"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8140" name="Rectangle 10"/>
          <p:cNvSpPr>
            <a:spLocks noChangeArrowheads="1"/>
          </p:cNvSpPr>
          <p:nvPr/>
        </p:nvSpPr>
        <p:spPr bwMode="auto">
          <a:xfrm>
            <a:off x="2381250" y="538163"/>
            <a:ext cx="4343400" cy="676275"/>
          </a:xfrm>
          <a:prstGeom prst="rect">
            <a:avLst/>
          </a:prstGeom>
          <a:noFill/>
          <a:ln w="9525">
            <a:noFill/>
            <a:miter lim="800000"/>
            <a:headEnd/>
            <a:tailEnd/>
          </a:ln>
        </p:spPr>
        <p:txBody>
          <a:bodyPr anchor="ctr">
            <a:spAutoFit/>
          </a:bodyPr>
          <a:lstStyle/>
          <a:p>
            <a:r>
              <a:rPr lang="en-US" sz="2000"/>
              <a:t>Motorola EX-500 Hand-Held Radio</a:t>
            </a:r>
            <a:endParaRPr lang="en-US" sz="900"/>
          </a:p>
          <a:p>
            <a:pPr eaLnBrk="0" hangingPunct="0"/>
            <a:endParaRPr lang="en-US" sz="1800"/>
          </a:p>
        </p:txBody>
      </p:sp>
      <p:sp>
        <p:nvSpPr>
          <p:cNvPr id="48141" name="Rectangle 11"/>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sz="900"/>
          </a:p>
          <a:p>
            <a:pPr eaLnBrk="0" hangingPunct="0"/>
            <a:r>
              <a:rPr lang="en-US" sz="1800"/>
              <a:t>                          </a:t>
            </a:r>
          </a:p>
        </p:txBody>
      </p:sp>
      <p:sp>
        <p:nvSpPr>
          <p:cNvPr id="48142" name="Rectangle 12"/>
          <p:cNvSpPr>
            <a:spLocks noChangeArrowheads="1"/>
          </p:cNvSpPr>
          <p:nvPr/>
        </p:nvSpPr>
        <p:spPr bwMode="auto">
          <a:xfrm>
            <a:off x="0" y="3800475"/>
            <a:ext cx="9144000" cy="457200"/>
          </a:xfrm>
          <a:prstGeom prst="rect">
            <a:avLst/>
          </a:prstGeom>
          <a:noFill/>
          <a:ln w="9525">
            <a:noFill/>
            <a:miter lim="800000"/>
            <a:headEnd/>
            <a:tailEnd/>
          </a:ln>
        </p:spPr>
        <p:txBody>
          <a:bodyPr wrap="none" anchor="ctr">
            <a:spAutoFit/>
          </a:bodyPr>
          <a:lstStyle/>
          <a:p>
            <a:endParaRPr lang="en-US" sz="180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ICS 309Communications Log</a:t>
            </a:r>
          </a:p>
        </p:txBody>
      </p:sp>
      <p:sp>
        <p:nvSpPr>
          <p:cNvPr id="4" name="Slide Number Placeholder 3"/>
          <p:cNvSpPr>
            <a:spLocks noGrp="1"/>
          </p:cNvSpPr>
          <p:nvPr>
            <p:ph type="sldNum" sz="quarter" idx="12"/>
          </p:nvPr>
        </p:nvSpPr>
        <p:spPr/>
        <p:txBody>
          <a:bodyPr/>
          <a:lstStyle/>
          <a:p>
            <a:pPr>
              <a:defRPr/>
            </a:pPr>
            <a:fld id="{1A078AD3-59FE-416D-8A7D-7DABF6B09F25}" type="slidenum">
              <a:rPr lang="en-US"/>
              <a:pPr>
                <a:defRPr/>
              </a:pPr>
              <a:t>5</a:t>
            </a:fld>
            <a:endParaRPr lang="en-US"/>
          </a:p>
        </p:txBody>
      </p:sp>
      <p:pic>
        <p:nvPicPr>
          <p:cNvPr id="6148" name="Picture 4"/>
          <p:cNvPicPr>
            <a:picLocks noChangeAspect="1"/>
          </p:cNvPicPr>
          <p:nvPr/>
        </p:nvPicPr>
        <p:blipFill>
          <a:blip r:embed="rId2" cstate="print"/>
          <a:srcRect/>
          <a:stretch>
            <a:fillRect/>
          </a:stretch>
        </p:blipFill>
        <p:spPr bwMode="auto">
          <a:xfrm>
            <a:off x="2667000" y="1485900"/>
            <a:ext cx="3609975" cy="4703763"/>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82600" y="2921000"/>
            <a:ext cx="8051800" cy="1752600"/>
          </a:xfrm>
        </p:spPr>
        <p:txBody>
          <a:bodyPr rtlCol="0">
            <a:normAutofit fontScale="85000" lnSpcReduction="20000"/>
          </a:bodyPr>
          <a:lstStyle/>
          <a:p>
            <a:pPr eaLnBrk="1" fontAlgn="auto" hangingPunct="1">
              <a:lnSpc>
                <a:spcPct val="90000"/>
              </a:lnSpc>
              <a:spcAft>
                <a:spcPts val="0"/>
              </a:spcAft>
              <a:buFont typeface="Arial" pitchFamily="34" charset="0"/>
              <a:buNone/>
              <a:defRPr/>
            </a:pPr>
            <a:r>
              <a:rPr lang="en-US" sz="4000" b="1" dirty="0" smtClean="0">
                <a:solidFill>
                  <a:schemeClr val="accent2"/>
                </a:solidFill>
                <a:effectLst>
                  <a:outerShdw blurRad="38100" dist="38100" dir="2700000" algn="tl">
                    <a:srgbClr val="000000"/>
                  </a:outerShdw>
                </a:effectLst>
              </a:rPr>
              <a:t>Introduction to the </a:t>
            </a:r>
          </a:p>
          <a:p>
            <a:pPr eaLnBrk="1" fontAlgn="auto" hangingPunct="1">
              <a:lnSpc>
                <a:spcPct val="90000"/>
              </a:lnSpc>
              <a:spcAft>
                <a:spcPts val="0"/>
              </a:spcAft>
              <a:buFont typeface="Arial" pitchFamily="34" charset="0"/>
              <a:buNone/>
              <a:defRPr/>
            </a:pPr>
            <a:r>
              <a:rPr lang="en-US" sz="4000" b="1" dirty="0" smtClean="0">
                <a:solidFill>
                  <a:srgbClr val="FF0000"/>
                </a:solidFill>
                <a:effectLst>
                  <a:outerShdw blurRad="38100" dist="38100" dir="2700000" algn="tl">
                    <a:srgbClr val="000000"/>
                  </a:outerShdw>
                </a:effectLst>
              </a:rPr>
              <a:t>O</a:t>
            </a:r>
            <a:r>
              <a:rPr lang="en-US" sz="4000" b="1" dirty="0" smtClean="0">
                <a:solidFill>
                  <a:schemeClr val="accent2"/>
                </a:solidFill>
                <a:effectLst>
                  <a:outerShdw blurRad="38100" dist="38100" dir="2700000" algn="tl">
                    <a:srgbClr val="000000"/>
                  </a:outerShdw>
                </a:effectLst>
              </a:rPr>
              <a:t>hio</a:t>
            </a:r>
            <a:r>
              <a:rPr lang="en-US" sz="4000" b="1" dirty="0" smtClean="0">
                <a:solidFill>
                  <a:srgbClr val="FF0000"/>
                </a:solidFill>
                <a:effectLst>
                  <a:outerShdw blurRad="38100" dist="38100" dir="2700000" algn="tl">
                    <a:srgbClr val="000000"/>
                  </a:outerShdw>
                </a:effectLst>
              </a:rPr>
              <a:t> M</a:t>
            </a:r>
            <a:r>
              <a:rPr lang="en-US" sz="4000" b="1" dirty="0" smtClean="0">
                <a:solidFill>
                  <a:schemeClr val="accent2"/>
                </a:solidFill>
                <a:effectLst>
                  <a:outerShdw blurRad="38100" dist="38100" dir="2700000" algn="tl">
                    <a:srgbClr val="000000"/>
                  </a:outerShdw>
                </a:effectLst>
              </a:rPr>
              <a:t>ulti</a:t>
            </a:r>
            <a:r>
              <a:rPr lang="en-US" sz="4000" b="1" dirty="0" smtClean="0">
                <a:solidFill>
                  <a:srgbClr val="FF0000"/>
                </a:solidFill>
                <a:effectLst>
                  <a:outerShdw blurRad="38100" dist="38100" dir="2700000" algn="tl">
                    <a:srgbClr val="000000"/>
                  </a:outerShdw>
                </a:effectLst>
              </a:rPr>
              <a:t> A</a:t>
            </a:r>
            <a:r>
              <a:rPr lang="en-US" sz="4000" b="1" dirty="0" smtClean="0">
                <a:solidFill>
                  <a:schemeClr val="accent2"/>
                </a:solidFill>
                <a:effectLst>
                  <a:outerShdw blurRad="38100" dist="38100" dir="2700000" algn="tl">
                    <a:srgbClr val="000000"/>
                  </a:outerShdw>
                </a:effectLst>
              </a:rPr>
              <a:t>gency</a:t>
            </a:r>
            <a:r>
              <a:rPr lang="en-US" sz="4000" b="1" dirty="0" smtClean="0">
                <a:solidFill>
                  <a:srgbClr val="FF0000"/>
                </a:solidFill>
                <a:effectLst>
                  <a:outerShdw blurRad="38100" dist="38100" dir="2700000" algn="tl">
                    <a:srgbClr val="000000"/>
                  </a:outerShdw>
                </a:effectLst>
              </a:rPr>
              <a:t> R</a:t>
            </a:r>
            <a:r>
              <a:rPr lang="en-US" sz="4000" b="1" dirty="0" smtClean="0">
                <a:solidFill>
                  <a:schemeClr val="accent2"/>
                </a:solidFill>
                <a:effectLst>
                  <a:outerShdw blurRad="38100" dist="38100" dir="2700000" algn="tl">
                    <a:srgbClr val="000000"/>
                  </a:outerShdw>
                </a:effectLst>
              </a:rPr>
              <a:t>adio </a:t>
            </a:r>
            <a:r>
              <a:rPr lang="en-US" sz="4000" b="1" dirty="0" smtClean="0">
                <a:solidFill>
                  <a:srgbClr val="FF0000"/>
                </a:solidFill>
                <a:effectLst>
                  <a:outerShdw blurRad="38100" dist="38100" dir="2700000" algn="tl">
                    <a:srgbClr val="000000"/>
                  </a:outerShdw>
                </a:effectLst>
              </a:rPr>
              <a:t>C</a:t>
            </a:r>
            <a:r>
              <a:rPr lang="en-US" sz="4000" b="1" dirty="0" smtClean="0">
                <a:solidFill>
                  <a:schemeClr val="accent2"/>
                </a:solidFill>
                <a:effectLst>
                  <a:outerShdw blurRad="38100" dist="38100" dir="2700000" algn="tl">
                    <a:srgbClr val="000000"/>
                  </a:outerShdw>
                </a:effectLst>
              </a:rPr>
              <a:t>ommunications</a:t>
            </a:r>
            <a:r>
              <a:rPr lang="en-US" sz="4000" b="1" dirty="0" smtClean="0">
                <a:solidFill>
                  <a:srgbClr val="FF0000"/>
                </a:solidFill>
                <a:effectLst>
                  <a:outerShdw blurRad="38100" dist="38100" dir="2700000" algn="tl">
                    <a:srgbClr val="000000"/>
                  </a:outerShdw>
                </a:effectLst>
              </a:rPr>
              <a:t> S</a:t>
            </a:r>
            <a:r>
              <a:rPr lang="en-US" sz="4000" b="1" dirty="0" smtClean="0">
                <a:solidFill>
                  <a:schemeClr val="accent2"/>
                </a:solidFill>
                <a:effectLst>
                  <a:outerShdw blurRad="38100" dist="38100" dir="2700000" algn="tl">
                    <a:srgbClr val="000000"/>
                  </a:outerShdw>
                </a:effectLst>
              </a:rPr>
              <a:t>ystem</a:t>
            </a:r>
            <a:br>
              <a:rPr lang="en-US" sz="4000" b="1" dirty="0" smtClean="0">
                <a:solidFill>
                  <a:schemeClr val="accent2"/>
                </a:solidFill>
                <a:effectLst>
                  <a:outerShdw blurRad="38100" dist="38100" dir="2700000" algn="tl">
                    <a:srgbClr val="000000"/>
                  </a:outerShdw>
                </a:effectLst>
              </a:rPr>
            </a:br>
            <a:r>
              <a:rPr lang="en-US" sz="4000" b="1" dirty="0" smtClean="0">
                <a:solidFill>
                  <a:schemeClr val="accent2"/>
                </a:solidFill>
                <a:effectLst>
                  <a:outerShdw blurRad="38100" dist="38100" dir="2700000" algn="tl">
                    <a:srgbClr val="000000"/>
                  </a:outerShdw>
                </a:effectLst>
              </a:rPr>
              <a:t>(</a:t>
            </a:r>
            <a:r>
              <a:rPr lang="en-US" sz="4000" b="1" dirty="0" smtClean="0">
                <a:solidFill>
                  <a:srgbClr val="FF0000"/>
                </a:solidFill>
                <a:effectLst>
                  <a:outerShdw blurRad="38100" dist="38100" dir="2700000" algn="tl">
                    <a:srgbClr val="000000"/>
                  </a:outerShdw>
                </a:effectLst>
              </a:rPr>
              <a:t>MARCS</a:t>
            </a:r>
            <a:r>
              <a:rPr lang="en-US" sz="4000" b="1" dirty="0" smtClean="0">
                <a:solidFill>
                  <a:schemeClr val="accent2"/>
                </a:solidFill>
                <a:effectLst>
                  <a:outerShdw blurRad="38100" dist="38100" dir="2700000" algn="tl">
                    <a:srgbClr val="000000"/>
                  </a:outerShdw>
                </a:effectLst>
              </a:rPr>
              <a:t>)</a:t>
            </a:r>
          </a:p>
        </p:txBody>
      </p:sp>
      <p:pic>
        <p:nvPicPr>
          <p:cNvPr id="7171" name="Picture 4" descr="ODHLogo"/>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066800" y="442913"/>
            <a:ext cx="1493838" cy="1501775"/>
          </a:xfrm>
          <a:prstGeom prst="rect">
            <a:avLst/>
          </a:prstGeom>
          <a:noFill/>
          <a:ln w="9525">
            <a:noFill/>
            <a:miter lim="800000"/>
            <a:headEnd/>
            <a:tailEnd/>
          </a:ln>
        </p:spPr>
      </p:pic>
      <p:pic>
        <p:nvPicPr>
          <p:cNvPr id="7172" name="Picture 7" descr="marcsnewlogo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14700" y="914400"/>
            <a:ext cx="2593975" cy="6048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The </a:t>
            </a:r>
            <a:r>
              <a:rPr lang="en-US" b="1" smtClean="0">
                <a:solidFill>
                  <a:srgbClr val="FF0000"/>
                </a:solidFill>
                <a:effectLst>
                  <a:outerShdw blurRad="38100" dist="38100" dir="2700000" algn="tl">
                    <a:srgbClr val="000000"/>
                  </a:outerShdw>
                </a:effectLst>
              </a:rPr>
              <a:t>MARCS</a:t>
            </a:r>
            <a:r>
              <a:rPr lang="en-US" b="1" smtClean="0">
                <a:effectLst>
                  <a:outerShdw blurRad="38100" dist="38100" dir="2700000" algn="tl">
                    <a:srgbClr val="FFFFFF"/>
                  </a:outerShdw>
                </a:effectLst>
              </a:rPr>
              <a:t> System</a:t>
            </a:r>
          </a:p>
        </p:txBody>
      </p:sp>
      <p:sp>
        <p:nvSpPr>
          <p:cNvPr id="4099" name="Rectangle 3"/>
          <p:cNvSpPr>
            <a:spLocks noGrp="1" noChangeArrowheads="1"/>
          </p:cNvSpPr>
          <p:nvPr>
            <p:ph type="body" sz="half" idx="1"/>
          </p:nvPr>
        </p:nvSpPr>
        <p:spPr/>
        <p:txBody>
          <a:bodyPr rtlCol="0">
            <a:normAutofit/>
          </a:bodyPr>
          <a:lstStyle/>
          <a:p>
            <a:pPr eaLnBrk="1" fontAlgn="auto" hangingPunct="1">
              <a:spcAft>
                <a:spcPts val="0"/>
              </a:spcAft>
              <a:buFont typeface="Arial" pitchFamily="34" charset="0"/>
              <a:buChar char="•"/>
              <a:defRPr/>
            </a:pPr>
            <a:r>
              <a:rPr lang="en-US" sz="2400" smtClean="0">
                <a:effectLst>
                  <a:outerShdw blurRad="38100" dist="38100" dir="2700000" algn="tl">
                    <a:srgbClr val="FFFFFF"/>
                  </a:outerShdw>
                </a:effectLst>
              </a:rPr>
              <a:t>800 MHz trunked, digital radio system</a:t>
            </a:r>
          </a:p>
          <a:p>
            <a:pPr lvl="1" eaLnBrk="1" fontAlgn="auto" hangingPunct="1">
              <a:spcAft>
                <a:spcPts val="0"/>
              </a:spcAft>
              <a:buFont typeface="Arial" pitchFamily="34" charset="0"/>
              <a:buChar char="–"/>
              <a:defRPr/>
            </a:pPr>
            <a:r>
              <a:rPr lang="en-US" sz="2000" b="1" smtClean="0">
                <a:effectLst>
                  <a:outerShdw blurRad="38100" dist="38100" dir="2700000" algn="tl">
                    <a:srgbClr val="FFFFFF"/>
                  </a:outerShdw>
                </a:effectLst>
              </a:rPr>
              <a:t>800 MHz</a:t>
            </a:r>
            <a:r>
              <a:rPr lang="en-US" sz="2000" smtClean="0">
                <a:effectLst>
                  <a:outerShdw blurRad="38100" dist="38100" dir="2700000" algn="tl">
                    <a:srgbClr val="FFFFFF"/>
                  </a:outerShdw>
                </a:effectLst>
              </a:rPr>
              <a:t> is a frequency spectrum that offers very clear short range communications.</a:t>
            </a:r>
          </a:p>
          <a:p>
            <a:pPr lvl="1" eaLnBrk="1" fontAlgn="auto" hangingPunct="1">
              <a:spcAft>
                <a:spcPts val="0"/>
              </a:spcAft>
              <a:buFont typeface="Arial" pitchFamily="34" charset="0"/>
              <a:buChar char="–"/>
              <a:defRPr/>
            </a:pPr>
            <a:r>
              <a:rPr lang="en-US" sz="2000" b="1" smtClean="0">
                <a:effectLst>
                  <a:outerShdw blurRad="38100" dist="38100" dir="2700000" algn="tl">
                    <a:srgbClr val="FFFFFF"/>
                  </a:outerShdw>
                </a:effectLst>
              </a:rPr>
              <a:t>Digital </a:t>
            </a:r>
            <a:r>
              <a:rPr lang="en-US" sz="2000" smtClean="0">
                <a:effectLst>
                  <a:outerShdw blurRad="38100" dist="38100" dir="2700000" algn="tl">
                    <a:srgbClr val="FFFFFF"/>
                  </a:outerShdw>
                </a:effectLst>
              </a:rPr>
              <a:t>means when you speak into the radio your voice is turned into to binary bits (1’s &amp; 0’s) and sent out as a data stream. </a:t>
            </a:r>
            <a:endParaRPr lang="en-US" sz="2000" u="sng" smtClean="0">
              <a:effectLst>
                <a:outerShdw blurRad="38100" dist="38100" dir="2700000" algn="tl">
                  <a:srgbClr val="FFFFFF"/>
                </a:outerShdw>
              </a:effectLst>
            </a:endParaRPr>
          </a:p>
        </p:txBody>
      </p:sp>
      <p:pic>
        <p:nvPicPr>
          <p:cNvPr id="8196" name="Picture 5" descr="12"/>
          <p:cNvPicPr>
            <a:picLocks noGrp="1" noChangeAspect="1" noChangeArrowheads="1"/>
          </p:cNvPicPr>
          <p:nvPr>
            <p:ph sz="quarter" idx="2"/>
          </p:nvPr>
        </p:nvPicPr>
        <p:blipFill>
          <a:blip r:embed="rId3" cstate="print"/>
          <a:srcRect/>
          <a:stretch>
            <a:fillRect/>
          </a:stretch>
        </p:blipFill>
        <p:spPr>
          <a:xfrm>
            <a:off x="4419600" y="1600200"/>
            <a:ext cx="4162425" cy="4495800"/>
          </a:xfrm>
          <a:effectLst>
            <a:outerShdw dist="107763" dir="2700000" algn="ctr" rotWithShape="0">
              <a:srgbClr val="808080">
                <a:alpha val="50000"/>
              </a:srgbClr>
            </a:outerShdw>
          </a:effectLst>
        </p:spPr>
      </p:pic>
      <p:pic>
        <p:nvPicPr>
          <p:cNvPr id="8197" name="Picture 12" descr="GDAHA"/>
          <p:cNvPicPr>
            <a:picLocks noGrp="1" noChangeAspect="1" noChangeArrowheads="1"/>
          </p:cNvPicPr>
          <p:nvPr>
            <p:ph sz="quarter" idx="3"/>
          </p:nvPr>
        </p:nvPicPr>
        <p:blipFill>
          <a:blip r:embed="rId4" cstate="print"/>
          <a:srcRect/>
          <a:stretch>
            <a:fillRect/>
          </a:stretch>
        </p:blipFill>
        <p:spPr>
          <a:xfrm>
            <a:off x="160338" y="6324600"/>
            <a:ext cx="1719262" cy="344488"/>
          </a:xfrm>
          <a:noFill/>
        </p:spPr>
      </p:pic>
      <p:sp>
        <p:nvSpPr>
          <p:cNvPr id="8198"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D7A7284-E93A-4A72-A243-1DAE8C0AA0EF}" type="slidenum">
              <a:rPr lang="en-US" sz="1400" smtClean="0">
                <a:solidFill>
                  <a:schemeClr val="tx1"/>
                </a:solidFill>
              </a:rPr>
              <a:pPr/>
              <a:t>7</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6" name="Rectangle 8"/>
          <p:cNvSpPr>
            <a:spLocks noGrp="1" noChangeArrowheads="1"/>
          </p:cNvSpPr>
          <p:nvPr>
            <p:ph type="title"/>
          </p:nvPr>
        </p:nvSpPr>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The System Continued</a:t>
            </a:r>
          </a:p>
        </p:txBody>
      </p:sp>
      <p:sp>
        <p:nvSpPr>
          <p:cNvPr id="94211" name="Rectangle 3"/>
          <p:cNvSpPr>
            <a:spLocks noGrp="1" noChangeArrowheads="1"/>
          </p:cNvSpPr>
          <p:nvPr>
            <p:ph type="body" sz="half" idx="1"/>
          </p:nvPr>
        </p:nvSpPr>
        <p:spPr>
          <a:xfrm>
            <a:off x="447675" y="1543050"/>
            <a:ext cx="4038600" cy="4525963"/>
          </a:xfrm>
        </p:spPr>
        <p:txBody>
          <a:bodyPr rtlCol="0">
            <a:normAutofit/>
          </a:bodyPr>
          <a:lstStyle/>
          <a:p>
            <a:pPr eaLnBrk="1" fontAlgn="auto" hangingPunct="1">
              <a:spcAft>
                <a:spcPts val="0"/>
              </a:spcAft>
              <a:buFont typeface="Arial" pitchFamily="34" charset="0"/>
              <a:buChar char="•"/>
              <a:defRPr/>
            </a:pPr>
            <a:r>
              <a:rPr lang="en-US" sz="2400" smtClean="0">
                <a:effectLst>
                  <a:outerShdw blurRad="38100" dist="38100" dir="2700000" algn="tl">
                    <a:srgbClr val="FFFFFF"/>
                  </a:outerShdw>
                </a:effectLst>
              </a:rPr>
              <a:t>Backbone is a system of </a:t>
            </a:r>
          </a:p>
          <a:p>
            <a:pPr lvl="1" eaLnBrk="1" fontAlgn="auto" hangingPunct="1">
              <a:spcAft>
                <a:spcPts val="0"/>
              </a:spcAft>
              <a:buFont typeface="Arial" pitchFamily="34" charset="0"/>
              <a:buChar char="–"/>
              <a:defRPr/>
            </a:pPr>
            <a:r>
              <a:rPr lang="en-US" sz="2000" smtClean="0">
                <a:effectLst>
                  <a:outerShdw blurRad="38100" dist="38100" dir="2700000" algn="tl">
                    <a:srgbClr val="FFFFFF"/>
                  </a:outerShdw>
                </a:effectLst>
              </a:rPr>
              <a:t>214 towers across the state</a:t>
            </a:r>
          </a:p>
          <a:p>
            <a:pPr lvl="1" eaLnBrk="1" fontAlgn="auto" hangingPunct="1">
              <a:spcAft>
                <a:spcPts val="0"/>
              </a:spcAft>
              <a:buFont typeface="Arial" pitchFamily="34" charset="0"/>
              <a:buChar char="–"/>
              <a:defRPr/>
            </a:pPr>
            <a:r>
              <a:rPr lang="en-US" sz="2000" smtClean="0">
                <a:effectLst>
                  <a:outerShdw blurRad="38100" dist="38100" dir="2700000" algn="tl">
                    <a:srgbClr val="FFFFFF"/>
                  </a:outerShdw>
                </a:effectLst>
              </a:rPr>
              <a:t>T1 line from each tower site back to the Computer Center in Columbus</a:t>
            </a:r>
          </a:p>
          <a:p>
            <a:pPr lvl="1" eaLnBrk="1" fontAlgn="auto" hangingPunct="1">
              <a:spcAft>
                <a:spcPts val="0"/>
              </a:spcAft>
              <a:buFont typeface="Arial" pitchFamily="34" charset="0"/>
              <a:buChar char="–"/>
              <a:defRPr/>
            </a:pPr>
            <a:r>
              <a:rPr lang="en-US" sz="2000" smtClean="0">
                <a:effectLst>
                  <a:outerShdw blurRad="38100" dist="38100" dir="2700000" algn="tl">
                    <a:srgbClr val="FFFFFF"/>
                  </a:outerShdw>
                </a:effectLst>
              </a:rPr>
              <a:t>Emergency generator with enough fuel for three days. </a:t>
            </a:r>
          </a:p>
          <a:p>
            <a:pPr lvl="1" eaLnBrk="1" fontAlgn="auto" hangingPunct="1">
              <a:spcAft>
                <a:spcPts val="0"/>
              </a:spcAft>
              <a:buFont typeface="Arial" pitchFamily="34" charset="0"/>
              <a:buChar char="–"/>
              <a:defRPr/>
            </a:pPr>
            <a:r>
              <a:rPr lang="en-US" sz="2000" smtClean="0">
                <a:effectLst>
                  <a:outerShdw blurRad="38100" dist="38100" dir="2700000" algn="tl">
                    <a:srgbClr val="FFFFFF"/>
                  </a:outerShdw>
                </a:effectLst>
              </a:rPr>
              <a:t>Green, Montgomery and Preble are on one site located on the Ch. 16 tower.</a:t>
            </a:r>
          </a:p>
          <a:p>
            <a:pPr lvl="1" eaLnBrk="1" fontAlgn="auto" hangingPunct="1">
              <a:spcAft>
                <a:spcPts val="0"/>
              </a:spcAft>
              <a:buFont typeface="Arial" pitchFamily="34" charset="0"/>
              <a:buChar char="–"/>
              <a:defRPr/>
            </a:pPr>
            <a:r>
              <a:rPr lang="en-US" sz="2000" smtClean="0">
                <a:effectLst>
                  <a:outerShdw blurRad="38100" dist="38100" dir="2700000" algn="tl">
                    <a:srgbClr val="FFFFFF"/>
                  </a:outerShdw>
                </a:effectLst>
              </a:rPr>
              <a:t>Only 5 trunking channels with a 6</a:t>
            </a:r>
            <a:r>
              <a:rPr lang="en-US" sz="2000" baseline="30000" smtClean="0">
                <a:effectLst>
                  <a:outerShdw blurRad="38100" dist="38100" dir="2700000" algn="tl">
                    <a:srgbClr val="FFFFFF"/>
                  </a:outerShdw>
                </a:effectLst>
              </a:rPr>
              <a:t>th</a:t>
            </a:r>
            <a:r>
              <a:rPr lang="en-US" sz="2000" smtClean="0">
                <a:effectLst>
                  <a:outerShdw blurRad="38100" dist="38100" dir="2700000" algn="tl">
                    <a:srgbClr val="FFFFFF"/>
                  </a:outerShdw>
                </a:effectLst>
              </a:rPr>
              <a:t> channel coming.</a:t>
            </a:r>
          </a:p>
          <a:p>
            <a:pPr eaLnBrk="1" fontAlgn="auto" hangingPunct="1">
              <a:spcAft>
                <a:spcPts val="0"/>
              </a:spcAft>
              <a:buFont typeface="Arial" pitchFamily="34" charset="0"/>
              <a:buChar char="•"/>
              <a:defRPr/>
            </a:pPr>
            <a:endParaRPr lang="en-US" sz="2000" smtClean="0">
              <a:effectLst>
                <a:outerShdw blurRad="38100" dist="38100" dir="2700000" algn="tl">
                  <a:srgbClr val="FFFFFF"/>
                </a:outerShdw>
              </a:effectLst>
            </a:endParaRPr>
          </a:p>
        </p:txBody>
      </p:sp>
      <p:graphicFrame>
        <p:nvGraphicFramePr>
          <p:cNvPr id="9220" name="Object 11"/>
          <p:cNvGraphicFramePr>
            <a:graphicFrameLocks noGrp="1" noChangeAspect="1"/>
          </p:cNvGraphicFramePr>
          <p:nvPr>
            <p:ph sz="quarter" idx="2"/>
          </p:nvPr>
        </p:nvGraphicFramePr>
        <p:xfrm>
          <a:off x="5105400" y="1874838"/>
          <a:ext cx="3817938" cy="4983162"/>
        </p:xfrm>
        <a:graphic>
          <a:graphicData uri="http://schemas.openxmlformats.org/presentationml/2006/ole">
            <p:oleObj spid="_x0000_s9220" name="Bitmap Image" r:id="rId4" imgW="3057143" imgH="3990476" progId="Paint.Picture">
              <p:embed/>
            </p:oleObj>
          </a:graphicData>
        </a:graphic>
      </p:graphicFrame>
      <p:sp>
        <p:nvSpPr>
          <p:cNvPr id="9221"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9D1A099-E436-4065-9EC6-035ED94E2277}" type="slidenum">
              <a:rPr lang="en-US" sz="1400" smtClean="0">
                <a:solidFill>
                  <a:schemeClr val="tx1"/>
                </a:solidFill>
              </a:rPr>
              <a:pPr/>
              <a:t>8</a:t>
            </a:fld>
            <a:endParaRPr lang="en-US" sz="1400" smtClean="0">
              <a:solidFill>
                <a:schemeClr val="tx1"/>
              </a:solidFill>
            </a:endParaRPr>
          </a:p>
        </p:txBody>
      </p:sp>
      <p:pic>
        <p:nvPicPr>
          <p:cNvPr id="9222" name="Picture 16" descr="GDAHA"/>
          <p:cNvPicPr>
            <a:picLocks noChangeAspect="1" noChangeArrowheads="1"/>
          </p:cNvPicPr>
          <p:nvPr/>
        </p:nvPicPr>
        <p:blipFill>
          <a:blip r:embed="rId5" cstate="print"/>
          <a:srcRect/>
          <a:stretch>
            <a:fillRect/>
          </a:stretch>
        </p:blipFill>
        <p:spPr bwMode="auto">
          <a:xfrm>
            <a:off x="160338" y="6324600"/>
            <a:ext cx="1719262" cy="3444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rtlCol="0">
            <a:normAutofit/>
          </a:bodyPr>
          <a:lstStyle/>
          <a:p>
            <a:pPr eaLnBrk="1" fontAlgn="auto" hangingPunct="1">
              <a:spcAft>
                <a:spcPts val="0"/>
              </a:spcAft>
              <a:defRPr/>
            </a:pPr>
            <a:r>
              <a:rPr lang="en-US" b="1" smtClean="0">
                <a:effectLst>
                  <a:outerShdw blurRad="38100" dist="38100" dir="2700000" algn="tl">
                    <a:srgbClr val="FFFFFF"/>
                  </a:outerShdw>
                </a:effectLst>
              </a:rPr>
              <a:t>Current users of MARCS</a:t>
            </a:r>
          </a:p>
        </p:txBody>
      </p:sp>
      <p:sp>
        <p:nvSpPr>
          <p:cNvPr id="350211" name="Rectangle 3"/>
          <p:cNvSpPr>
            <a:spLocks noGrp="1" noChangeArrowheads="1"/>
          </p:cNvSpPr>
          <p:nvPr>
            <p:ph idx="1"/>
          </p:nvPr>
        </p:nvSpPr>
        <p:spPr>
          <a:xfrm>
            <a:off x="457200" y="1295400"/>
            <a:ext cx="8229600" cy="4830763"/>
          </a:xfrm>
        </p:spPr>
        <p:txBody>
          <a:bodyPr rtlCol="0">
            <a:normAutofit/>
          </a:bodyPr>
          <a:lstStyle/>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Hospitals </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State Highway Patrol</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Dept. of Natural Resources</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Emergency Management Agency</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Department of Health</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Department of Transportation</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Department of Corrections</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Department of Youth Services</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Department of Agriculture</a:t>
            </a:r>
          </a:p>
          <a:p>
            <a:pPr eaLnBrk="1" fontAlgn="auto" hangingPunct="1">
              <a:lnSpc>
                <a:spcPct val="90000"/>
              </a:lnSpc>
              <a:spcAft>
                <a:spcPts val="0"/>
              </a:spcAft>
              <a:buFont typeface="Arial" pitchFamily="34" charset="0"/>
              <a:buChar char="•"/>
              <a:defRPr/>
            </a:pPr>
            <a:r>
              <a:rPr lang="en-US" sz="2800" smtClean="0">
                <a:effectLst>
                  <a:outerShdw blurRad="38100" dist="38100" dir="2700000" algn="tl">
                    <a:srgbClr val="FFFFFF"/>
                  </a:outerShdw>
                </a:effectLst>
              </a:rPr>
              <a:t>Ohio State Fire Marshal</a:t>
            </a:r>
          </a:p>
          <a:p>
            <a:pPr eaLnBrk="1" fontAlgn="auto" hangingPunct="1">
              <a:lnSpc>
                <a:spcPct val="90000"/>
              </a:lnSpc>
              <a:spcAft>
                <a:spcPts val="0"/>
              </a:spcAft>
              <a:buFontTx/>
              <a:buNone/>
              <a:defRPr/>
            </a:pPr>
            <a:endParaRPr lang="en-US" sz="2800" b="1" smtClean="0">
              <a:effectLst>
                <a:outerShdw blurRad="38100" dist="38100" dir="2700000" algn="tl">
                  <a:srgbClr val="FFFFFF"/>
                </a:outerShdw>
              </a:effectLst>
            </a:endParaRPr>
          </a:p>
        </p:txBody>
      </p:sp>
      <p:sp>
        <p:nvSpPr>
          <p:cNvPr id="1024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3EAE924-4570-48D1-B429-ADF10324BF70}" type="slidenum">
              <a:rPr lang="en-US" sz="1400" smtClean="0">
                <a:solidFill>
                  <a:schemeClr val="tx1"/>
                </a:solidFill>
              </a:rPr>
              <a:pPr/>
              <a:t>9</a:t>
            </a:fld>
            <a:endParaRPr lang="en-US" sz="140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10596</TotalTime>
  <Words>3043</Words>
  <Application>Microsoft Office PowerPoint</Application>
  <PresentationFormat>On-screen Show (4:3)</PresentationFormat>
  <Paragraphs>1006</Paragraphs>
  <Slides>46</Slides>
  <Notes>21</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5" baseType="lpstr">
      <vt:lpstr>Arial</vt:lpstr>
      <vt:lpstr>Calibri</vt:lpstr>
      <vt:lpstr>Times New Roman</vt:lpstr>
      <vt:lpstr>Tahoma</vt:lpstr>
      <vt:lpstr>PMingLiU</vt:lpstr>
      <vt:lpstr>Arial Narrow</vt:lpstr>
      <vt:lpstr>Office Theme</vt:lpstr>
      <vt:lpstr>Bitmap Image</vt:lpstr>
      <vt:lpstr>Microsoft Graph Chart</vt:lpstr>
      <vt:lpstr>Communications</vt:lpstr>
      <vt:lpstr>Procedures</vt:lpstr>
      <vt:lpstr>Tips</vt:lpstr>
      <vt:lpstr>ICS-213 Message Form</vt:lpstr>
      <vt:lpstr>ICS 309Communications Log</vt:lpstr>
      <vt:lpstr>Slide 6</vt:lpstr>
      <vt:lpstr>The MARCS System</vt:lpstr>
      <vt:lpstr>The System Continued</vt:lpstr>
      <vt:lpstr>Current users of MARCS</vt:lpstr>
      <vt:lpstr>Let’s Talk Talkgroups</vt:lpstr>
      <vt:lpstr>Zones and Talkgroups</vt:lpstr>
      <vt:lpstr>Radio Configurations</vt:lpstr>
      <vt:lpstr>Local Zone 1</vt:lpstr>
      <vt:lpstr>Local Zone 1</vt:lpstr>
      <vt:lpstr>Local Zone 2</vt:lpstr>
      <vt:lpstr>Local Zones 3-5</vt:lpstr>
      <vt:lpstr>Zones 6-19</vt:lpstr>
      <vt:lpstr>Zones 1 to 7</vt:lpstr>
      <vt:lpstr>Zone 8 to 19</vt:lpstr>
      <vt:lpstr>County ID Numbers</vt:lpstr>
      <vt:lpstr>Hospital Talk Groups</vt:lpstr>
      <vt:lpstr>Hospital Talk Groups (Cont)</vt:lpstr>
      <vt:lpstr>Hospital Talk Groups (Cont)</vt:lpstr>
      <vt:lpstr>Common Terms</vt:lpstr>
      <vt:lpstr>Desktop Controller</vt:lpstr>
      <vt:lpstr>Zones</vt:lpstr>
      <vt:lpstr>Talk Groups</vt:lpstr>
      <vt:lpstr>Radio Identifier</vt:lpstr>
      <vt:lpstr>Private Calling</vt:lpstr>
      <vt:lpstr>Normal Radio Use</vt:lpstr>
      <vt:lpstr>Scanning</vt:lpstr>
      <vt:lpstr> Scanning</vt:lpstr>
      <vt:lpstr>Who to Call for Assistance</vt:lpstr>
      <vt:lpstr>Alinco DR-605</vt:lpstr>
      <vt:lpstr>Slide 35</vt:lpstr>
      <vt:lpstr>Slide 36</vt:lpstr>
      <vt:lpstr>Slide 37</vt:lpstr>
      <vt:lpstr>Slide 38</vt:lpstr>
      <vt:lpstr>Slide 39</vt:lpstr>
      <vt:lpstr>Slide 40</vt:lpstr>
      <vt:lpstr>Alinco Notes</vt:lpstr>
      <vt:lpstr>Online pdf for the  ALINCO DR-605 or DR-635 manuals</vt:lpstr>
      <vt:lpstr>Motorola MCS-2000</vt:lpstr>
      <vt:lpstr>MCS 2000 Notes</vt:lpstr>
      <vt:lpstr>Motorola EX-500</vt:lpstr>
      <vt:lpstr>Slide 46</vt:lpstr>
    </vt:vector>
  </TitlesOfParts>
  <Manager>RER</Manager>
  <Company>ODH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MARCS radio training.</dc:title>
  <dc:subject>MARCS training</dc:subject>
  <dc:creator>Robert Rhoades</dc:creator>
  <cp:lastModifiedBy>Huber-Fam</cp:lastModifiedBy>
  <cp:revision>221</cp:revision>
  <dcterms:created xsi:type="dcterms:W3CDTF">2003-10-29T19:44:48Z</dcterms:created>
  <dcterms:modified xsi:type="dcterms:W3CDTF">2014-02-07T23:09:40Z</dcterms:modified>
  <cp:category>MARCS</cp:category>
</cp:coreProperties>
</file>